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105e1560d954eb5" /><Relationship Type="http://schemas.openxmlformats.org/officeDocument/2006/relationships/extended-properties" Target="/docProps/app.xml" Id="Rb0feb641f97b4afc" /><Relationship Type="http://schemas.openxmlformats.org/officeDocument/2006/relationships/officeDocument" Target="/ppt/presentation.xml" Id="R0564c0fd15f542a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c0a0f604957418c"/>
  </p:sldMasterIdLst>
  <p:notesMasterIdLst>
    <p:notesMasterId xmlns:r="http://schemas.openxmlformats.org/officeDocument/2006/relationships" r:id="Rc6f2cb7929614cce"/>
  </p:notesMasterIdLst>
  <p:sldIdLst>
    <p:sldId xmlns:r="http://schemas.openxmlformats.org/officeDocument/2006/relationships" id="256" r:id="Rd61f827171434464"/>
    <p:sldId xmlns:r="http://schemas.openxmlformats.org/officeDocument/2006/relationships" id="257" r:id="R3b4816a8069c4bb3"/>
    <p:sldId xmlns:r="http://schemas.openxmlformats.org/officeDocument/2006/relationships" id="258" r:id="R21128da0b1b44f3e"/>
    <p:sldId xmlns:r="http://schemas.openxmlformats.org/officeDocument/2006/relationships" id="259" r:id="R9a6f7b83d7844aed"/>
    <p:sldId xmlns:r="http://schemas.openxmlformats.org/officeDocument/2006/relationships" id="260" r:id="R852f485cb28546b7"/>
    <p:sldId xmlns:r="http://schemas.openxmlformats.org/officeDocument/2006/relationships" id="261" r:id="R7b16d7f99fea4b17"/>
  </p:sldIdLst>
  <p:sldSz cx="12192000" cy="6858000"/>
  <p:notesSz cx="6858000" cy="9144000"/>
  <p:extLst>
    <p:ext uri="{521415D9-36F7-43E2-AB2F-B90AF26B5E84}">
      <p14:sectionLst xmlns:p14="http://schemas.microsoft.com/office/powerpoint/2010/main">
        <p14:section name="Context" id="{40676A19-2D5D-5777-A023-6DB89846CD9A}">
          <p14:sldIdLst>
            <p14:sldId id="256"/>
          </p14:sldIdLst>
        </p14:section>
        <p14:section name="Evidence" id="{221D393A-2E24-57F3-9B1D-C8D005B294C5}">
          <p14:sldIdLst>
            <p14:sldId id="257"/>
            <p14:sldId id="258"/>
          </p14:sldIdLst>
        </p14:section>
        <p14:section name="Decision" id="{39D064FE-FB48-53CE-9367-F93E5086C38F}">
          <p14:sldIdLst>
            <p14:sldId id="259"/>
            <p14:sldId id="260"/>
            <p14:sldId id="261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b31b651d1a94640" /><Relationship Type="http://schemas.openxmlformats.org/officeDocument/2006/relationships/slideMaster" Target="/ppt/slideMasters/slideMaster1.xml" Id="R8c0a0f604957418c" /><Relationship Type="http://schemas.openxmlformats.org/officeDocument/2006/relationships/notesMaster" Target="/ppt/notesMasters/notesMaster1.xml" Id="Rc6f2cb7929614cce" /><Relationship Type="http://schemas.openxmlformats.org/officeDocument/2006/relationships/presProps" Target="/ppt/presProps.xml" Id="Rd53d5b231e7f41e5" /><Relationship Type="http://schemas.openxmlformats.org/officeDocument/2006/relationships/tableStyles" Target="/ppt/tableStyles.xml" Id="R0577f081cc0b429e" /><Relationship Type="http://schemas.openxmlformats.org/officeDocument/2006/relationships/slide" Target="/ppt/slides/slide1.xml" Id="Rd61f827171434464" /><Relationship Type="http://schemas.openxmlformats.org/officeDocument/2006/relationships/slide" Target="/ppt/slides/slide2.xml" Id="R3b4816a8069c4bb3" /><Relationship Type="http://schemas.openxmlformats.org/officeDocument/2006/relationships/slide" Target="/ppt/slides/slide3.xml" Id="R21128da0b1b44f3e" /><Relationship Type="http://schemas.openxmlformats.org/officeDocument/2006/relationships/slide" Target="/ppt/slides/slide4.xml" Id="R9a6f7b83d7844aed" /><Relationship Type="http://schemas.openxmlformats.org/officeDocument/2006/relationships/slide" Target="/ppt/slides/slide5.xml" Id="R852f485cb28546b7" /><Relationship Type="http://schemas.openxmlformats.org/officeDocument/2006/relationships/slide" Target="/ppt/slides/slide6.xml" Id="R7b16d7f99fea4b1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ee3657969f349f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ZZGCopilot practice">
      <a:dk1>
        <a:srgbClr val="000000"/>
      </a:dk1>
      <a:lt1>
        <a:srgbClr val="FFFFFF"/>
      </a:lt1>
      <a:dk2>
        <a:srgbClr val="153449"/>
      </a:dk2>
      <a:lt2>
        <a:srgbClr val="E5EBEF"/>
      </a:lt2>
      <a:accent1>
        <a:srgbClr val="2563EB"/>
      </a:accent1>
      <a:accent2>
        <a:srgbClr val="0F766E"/>
      </a:accent2>
      <a:accent3>
        <a:srgbClr val="D97706"/>
      </a:accent3>
      <a:accent4>
        <a:srgbClr val="9AAAB5"/>
      </a:accent4>
      <a:accent5>
        <a:srgbClr val="7C3AED"/>
      </a:accent5>
      <a:accent6>
        <a:srgbClr val="475569"/>
      </a:accent6>
      <a:hlink>
        <a:srgbClr val="2563EB"/>
      </a:hlink>
      <a:folHlink>
        <a:srgbClr val="7C3AE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ZZGCopilot pract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b5d6f68db854576" /><Relationship Type="http://schemas.openxmlformats.org/officeDocument/2006/relationships/notesMaster" Target="/ppt/notesMasters/notesMaster1.xml" Id="R20318b2ac5a747c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af39d15961a49ae" /><Relationship Type="http://schemas.openxmlformats.org/officeDocument/2006/relationships/notesMaster" Target="/ppt/notesMasters/notesMaster1.xml" Id="R444c9add134f471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e8337dbd14041b2" /><Relationship Type="http://schemas.openxmlformats.org/officeDocument/2006/relationships/notesMaster" Target="/ppt/notesMasters/notesMaster1.xml" Id="Rb0c9f1057a60440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4949e38dc41486f" /><Relationship Type="http://schemas.openxmlformats.org/officeDocument/2006/relationships/notesMaster" Target="/ppt/notesMasters/notesMaster1.xml" Id="R0c7293525ab44a8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3aade7cd8924ba1" /><Relationship Type="http://schemas.openxmlformats.org/officeDocument/2006/relationships/notesMaster" Target="/ppt/notesMasters/notesMaster1.xml" Id="R206c0a09aaef477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297b1b5f42a40d2" /><Relationship Type="http://schemas.openxmlformats.org/officeDocument/2006/relationships/notesMaster" Target="/ppt/notesMasters/notesMaster1.xml" Id="R7f294b5b0ba549e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Summarise the monthly evidence.</a:t>
            </a:r>
          </a:p>
          <a:p xmlns:a="http://schemas.openxmlformats.org/drawingml/2006/main">
            <a:r>
              <a:t>State the limits of the figures.</a:t>
            </a:r>
          </a:p>
          <a:p xmlns:a="http://schemas.openxmlformats.org/drawingml/2006/main">
            <a:r>
              <a:t>Ask leadership to approve a pilot.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B.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August is the peak at 1,610 tickets.</a:t>
            </a:r>
          </a:p>
          <a:p xmlns:a="http://schemas.openxmlformats.org/drawingml/2006/main">
            <a:r>
              <a:t>Q3 totals 4,030. The four-month total is 5,080.</a:t>
            </a:r>
          </a:p>
          <a:p xmlns:a="http://schemas.openxmlformats.org/drawingml/2006/main">
            <a:r>
              <a:t>August to October falls by 560, approximately 34.8% of August.</a:t>
            </a:r>
          </a:p>
          <a:p xmlns:a="http://schemas.openxmlformats.org/drawingml/2006/main">
            <a:r>
              <a:t>The chart shows volume rather than a cause or cost saving.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B.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  <a:p xmlns:a="http://schemas.openxmlformats.org/drawingml/2006/main">
            <a:br/>
            <a:r>
              <a:t>Microsoft: https://support.microsoft.com/en-us/powerpoint/change-the-data-in-an-existing-chart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Separate the observation from its possible explanation.</a:t>
            </a:r>
          </a:p>
          <a:p xmlns:a="http://schemas.openxmlformats.org/drawingml/2006/main">
            <a:r>
              <a:t>The figures provide no causal test.</a:t>
            </a:r>
          </a:p>
          <a:p xmlns:a="http://schemas.openxmlformats.org/drawingml/2006/main">
            <a:r>
              <a:t>Avoid converting a ticket decline into a cost claim.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B.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Name Dana as the proposed pilot owner.</a:t>
            </a:r>
          </a:p>
          <a:p xmlns:a="http://schemas.openxmlformats.org/drawingml/2006/main">
            <a:r>
              <a:t>Keep the duration at four weeks.</a:t>
            </a:r>
          </a:p>
          <a:p xmlns:a="http://schemas.openxmlformats.org/drawingml/2006/main">
            <a:r>
              <a:t>The rota and two draft articles have no measured outcomes yet.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B.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Agree how the team will measure the pilot.</a:t>
            </a:r>
          </a:p>
          <a:p xmlns:a="http://schemas.openxmlformats.org/drawingml/2006/main">
            <a:r>
              <a:t>Use weekly ticket volume, repeat-contact rate and coverage observations.</a:t>
            </a:r>
          </a:p>
          <a:p xmlns:a="http://schemas.openxmlformats.org/drawingml/2006/main">
            <a:r>
              <a:t>Report observed results after the pilot.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B.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approval to run the proposed pilot.</a:t>
            </a:r>
          </a:p>
          <a:p xmlns:a="http://schemas.openxmlformats.org/drawingml/2006/main">
            <a:r>
              <a:t>State the owner and duration.</a:t>
            </a:r>
          </a:p>
          <a:p xmlns:a="http://schemas.openxmlformats.org/drawingml/2006/main">
            <a:r>
              <a:t>Keep the request free of invented budgets or guarantees.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B.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03193a4421419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27fd38e82b4e0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4170b4a1244c1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4bdc555402445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967b9e0433495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a24b8239f0412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5e2faaf86b44f7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27044c1f7140dc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5afd181ffd4e8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6D600F0-6C5F-49BD-9BEB-24CFC9E3FB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4AB56E8-B466-4407-A52A-E72C98E3BB9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EF11919-B2B8-4895-AAD5-F407F66113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9A0DC6E-E5F2-4E5C-BD95-98F299BDD6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62E412B-868C-46D3-894B-EA37ACA8DFD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2A19FFD-0823-41C2-9B0C-67E50F1749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B22503A-3547-455C-9A2A-AD650A7E702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55232CF-09E3-43D8-8DF1-6EF67BE409A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B8CCD3D-4F6A-4ADB-A933-A2E9FE6E275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0FD1978-EDEB-4F43-841E-621E5344406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7.xml><?xml version="1.0" encoding="utf-8"?>
<p:sldLayout xmlns:p="http://schemas.openxmlformats.org/presentationml/2006/main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13423D2F-D3A0-46C6-81E7-4E28AEB740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409700"/>
            <a:ext cx="10820400" cy="1619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FD5D402D-06E0-46A7-B953-7863C73802C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85800" y="3371850"/>
            <a:ext cx="10820400" cy="1657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8.xml><?xml version="1.0" encoding="utf-8"?>
<p:sldLayout xmlns:p="http://schemas.openxmlformats.org/presentationml/2006/main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6813675-4880-4A9F-BD73-09981CD220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14350"/>
            <a:ext cx="10820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08B10E57-7B26-41BE-ABFD-527161E614F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85800" y="2000250"/>
            <a:ext cx="10820400" cy="3790950"/>
          </a:xfrm>
          <a:prstGeom xmlns:a="http://schemas.openxmlformats.org/drawingml/2006/main" prst="rect">
            <a:avLst/>
          </a:prstGeom>
        </p:spPr>
      </p:sp>
    </p:spTree>
  </p:cSld>
</p:sldLayout>
</file>

<file path=ppt/slideLayouts/slideLayout9.xml><?xml version="1.0" encoding="utf-8"?>
<p:sldLayout xmlns:p="http://schemas.openxmlformats.org/presentationml/2006/main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56A7EF44-4592-4FAA-BFB7-C997098DBC4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14350"/>
            <a:ext cx="10820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d67804eb9cf4846" /><Relationship Type="http://schemas.openxmlformats.org/officeDocument/2006/relationships/slideLayout" Target="/ppt/slideLayouts/slideLayout1.xml" Id="R8f653f9aab1e4e5f" /><Relationship Type="http://schemas.openxmlformats.org/officeDocument/2006/relationships/slideLayout" Target="/ppt/slideLayouts/slideLayout2.xml" Id="R5c453d955d954656" /><Relationship Type="http://schemas.openxmlformats.org/officeDocument/2006/relationships/slideLayout" Target="/ppt/slideLayouts/slideLayout3.xml" Id="Rf8a108a0543a493f" /><Relationship Type="http://schemas.openxmlformats.org/officeDocument/2006/relationships/slideLayout" Target="/ppt/slideLayouts/slideLayout4.xml" Id="R375f7fec3b7f451a" /><Relationship Type="http://schemas.openxmlformats.org/officeDocument/2006/relationships/slideLayout" Target="/ppt/slideLayouts/slideLayout5.xml" Id="Rae4cd35405624c63" /><Relationship Type="http://schemas.openxmlformats.org/officeDocument/2006/relationships/slideLayout" Target="/ppt/slideLayouts/slideLayout6.xml" Id="Ra32b24e320a643ec" /><Relationship Type="http://schemas.openxmlformats.org/officeDocument/2006/relationships/slideLayout" Target="/ppt/slideLayouts/slideLayout7.xml" Id="R6095ca082ea74ca4" /><Relationship Type="http://schemas.openxmlformats.org/officeDocument/2006/relationships/slideLayout" Target="/ppt/slideLayouts/slideLayout8.xml" Id="Ra3831956c6e04623" /><Relationship Type="http://schemas.openxmlformats.org/officeDocument/2006/relationships/slideLayout" Target="/ppt/slideLayouts/slideLayout9.xml" Id="R15290c3d5a6b4ec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f653f9aab1e4e5f"/>
    <p:sldLayoutId xmlns:r="http://schemas.openxmlformats.org/officeDocument/2006/relationships" id="2147483650" r:id="R5c453d955d954656"/>
    <p:sldLayoutId xmlns:r="http://schemas.openxmlformats.org/officeDocument/2006/relationships" id="2147483651" r:id="Rf8a108a0543a493f"/>
    <p:sldLayoutId xmlns:r="http://schemas.openxmlformats.org/officeDocument/2006/relationships" id="2147483652" r:id="R375f7fec3b7f451a"/>
    <p:sldLayoutId xmlns:r="http://schemas.openxmlformats.org/officeDocument/2006/relationships" id="2147483653" r:id="Rae4cd35405624c63"/>
    <p:sldLayoutId xmlns:r="http://schemas.openxmlformats.org/officeDocument/2006/relationships" id="2147483654" r:id="Ra32b24e320a643ec"/>
    <p:sldLayoutId xmlns:r="http://schemas.openxmlformats.org/officeDocument/2006/relationships" id="2147483655" r:id="R6095ca082ea74ca4"/>
    <p:sldLayoutId xmlns:r="http://schemas.openxmlformats.org/officeDocument/2006/relationships" id="2147483656" r:id="Ra3831956c6e04623"/>
    <p:sldLayoutId xmlns:r="http://schemas.openxmlformats.org/officeDocument/2006/relationships" id="2147483657" r:id="R15290c3d5a6b4ec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ZZGCopilot practice">
      <a:dk1>
        <a:srgbClr val="000000"/>
      </a:dk1>
      <a:lt1>
        <a:srgbClr val="FFFFFF"/>
      </a:lt1>
      <a:dk2>
        <a:srgbClr val="153449"/>
      </a:dk2>
      <a:lt2>
        <a:srgbClr val="E5EBEF"/>
      </a:lt2>
      <a:accent1>
        <a:srgbClr val="2563EB"/>
      </a:accent1>
      <a:accent2>
        <a:srgbClr val="0F766E"/>
      </a:accent2>
      <a:accent3>
        <a:srgbClr val="D97706"/>
      </a:accent3>
      <a:accent4>
        <a:srgbClr val="9AAAB5"/>
      </a:accent4>
      <a:accent5>
        <a:srgbClr val="7C3AED"/>
      </a:accent5>
      <a:accent6>
        <a:srgbClr val="475569"/>
      </a:accent6>
      <a:hlink>
        <a:srgbClr val="2563EB"/>
      </a:hlink>
      <a:folHlink>
        <a:srgbClr val="7C3AE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ZZGCopilot pract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243a1abe50452c" /><Relationship Type="http://schemas.openxmlformats.org/officeDocument/2006/relationships/notesSlide" Target="/ppt/notesSlides/notesSlide1.xml" Id="R92dd6d6f8dce437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9.xml" Id="R833ca645cd314294" /><Relationship Type="http://schemas.openxmlformats.org/officeDocument/2006/relationships/chart" Target="/ppt/slides/charts/chart1.xml" Id="R0a32072f560c46d0" /><Relationship Type="http://schemas.openxmlformats.org/officeDocument/2006/relationships/notesSlide" Target="/ppt/notesSlides/notesSlide2.xml" Id="Rfdc4f28048b44b0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bc9690bf817641f2" /><Relationship Type="http://schemas.openxmlformats.org/officeDocument/2006/relationships/notesSlide" Target="/ppt/notesSlides/notesSlide3.xml" Id="Re2ba8bb1d72b4a2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15a3afd49a5e41e7" /><Relationship Type="http://schemas.openxmlformats.org/officeDocument/2006/relationships/notesSlide" Target="/ppt/notesSlides/notesSlide4.xml" Id="R5aa9aba6fe6d4e3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f656b1e431db4468" /><Relationship Type="http://schemas.openxmlformats.org/officeDocument/2006/relationships/notesSlide" Target="/ppt/notesSlides/notesSlide5.xml" Id="Rd845bb22a2944f7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400f2e9c3fc046fc" /><Relationship Type="http://schemas.openxmlformats.org/officeDocument/2006/relationships/notesSlide" Target="/ppt/notesSlides/notesSlide6.xml" Id="R67368be2f9d140c6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Tickets</c:v>
          </c:tx>
          <c:spPr>
            <a:solidFill xmlns:a="http://schemas.openxmlformats.org/drawingml/2006/main">
              <a:srgbClr val="9AAAB5"/>
            </a:solidFill>
            <a:ln xmlns:a="http://schemas.openxmlformats.org/drawingml/2006/main" w="0">
              <a:noFill/>
              <a:prstDash val="solid"/>
            </a:ln>
          </c:spPr>
          <c:invertIfNegative val="0"/>
          <c:dPt>
            <c:idx val="1"/>
            <c:invertIfNegative val="0"/>
            <c:spPr>
              <a:solidFill xmlns:a="http://schemas.openxmlformats.org/drawingml/2006/main">
                <a:srgbClr val="2563EB"/>
              </a:solidFill>
              <a:ln xmlns:a="http://schemas.openxmlformats.org/drawingml/2006/main" w="0">
                <a:noFill/>
                <a:prstDash val="solid"/>
              </a:ln>
            </c:spPr>
          </c:dPt>
          <c:cat>
            <c:strRef>
              <c:f>'Chart Data'!$A$2:$A$5</c:f>
              <c:strCache>
                <c:ptCount val="4"/>
                <c:pt idx="0">
                  <c:v>Jul</c:v>
                </c:pt>
                <c:pt idx="1">
                  <c:v>Aug</c:v>
                </c:pt>
                <c:pt idx="2">
                  <c:v>Sep</c:v>
                </c:pt>
                <c:pt idx="3">
                  <c:v>Oct</c:v>
                </c:pt>
              </c:strCache>
            </c:strRef>
          </c:cat>
          <c:val>
            <c:numRef>
              <c:f>'Chart Data'!$B$2:$B$5</c:f>
              <c:numCache>
                <c:formatCode>#,##0</c:formatCode>
                <c:ptCount val="4"/>
                <c:pt idx="0">
                  <c:v>1240</c:v>
                </c:pt>
                <c:pt idx="1">
                  <c:v>1610</c:v>
                </c:pt>
                <c:pt idx="2">
                  <c:v>1180</c:v>
                </c:pt>
                <c:pt idx="3">
                  <c:v>1050</c:v>
                </c:pt>
              </c:numCache>
            </c:numRef>
          </c:val>
        </c:ser>
        <c:dLbls>
          <c:numFmt formatCode="#,##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 b="1">
                  <a:solidFill>
                    <a:srgbClr val="243746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9AAAB5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2000"/>
          <c:min val="0"/>
        </c:scaling>
        <c:delete val="0"/>
        <c:axPos val="l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800">
                    <a:solidFill>
                      <a:srgbClr val="243746"/>
                    </a:solidFill>
                    <a:latin typeface="Arial"/>
                    <a:ea typeface="Arial"/>
                    <a:cs typeface="Arial"/>
                  </a:rPr>
                  <a:t>Tickets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>
                  <a:solidFill>
                    <a:srgbClr val="243746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#,##0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96D7B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  <c:majorUnit val="500"/>
      </c:valAx>
      <c:spPr>
        <a:noFill xmlns:a="http://schemas.openxmlformats.org/drawingml/2006/main"/>
        <a:ln xmlns:a="http://schemas.openxmlformats.org/drawingml/2006/main" w="0">
          <a:noFill/>
          <a:prstDash val="solid"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  <a:prstDash val="solid"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D6D600F0-6C5F-49BD-9BEB-24CFC9E3FB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35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>
            <a:pPr algn="ctr">
              <a:defRPr sz="435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Review purpose</a:t>
            </a:r>
          </a:p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24AB56E8-B466-4407-A52A-E72C98E3BB9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>
            <a:pPr algn="ctr">
              <a:defRPr sz="225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Support review for leadership</a:t>
            </a:r>
          </a:p>
          <a:p xmlns:a="http://schemas.openxmlformats.org/drawingml/2006/main">
            <a:pPr algn="ctr">
              <a:defRPr sz="225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Ten minutes</a:t>
            </a:r>
          </a:p>
          <a:p xmlns:a="http://schemas.openxmlformats.org/drawingml/2006/main">
            <a:pPr algn="ctr">
              <a:defRPr sz="225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Decision: a proposed pilot</a:t>
            </a:r>
          </a:p>
        </p:txBody>
      </p:sp>
      <p:sp>
        <p:nvSpPr>
          <p:cNvPr id="4" name="practice-scope">
            <a:extLst xmlns:a="http://schemas.openxmlformats.org/drawingml/2006/main">
              <a:ext uri="{FF2B5EF4-FFF2-40B4-BE49-F238E27FC236}">
                <a16:creationId xmlns:a16="http://schemas.microsoft.com/office/drawing/2014/main" id="{E8AB86EA-3CB1-4D26-BEC1-2630A476B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96D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96D7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96D7B"/>
                </a:solidFill>
                <a:latin typeface="Arial"/>
                <a:ea typeface="Arial"/>
                <a:cs typeface="Arial"/>
              </a:rPr>
              <a:t>Practice ticket data. Pilot outcomes have not been measured.</a:t>
            </a:r>
          </a:p>
        </p:txBody>
      </p:sp>
    </p:spTree>
    <p:extLst>
      <p:ext uri="{BB962C8B-B14F-4D97-AF65-F5344CB8AC3E}">
        <p14:creationId xmlns:p14="http://schemas.microsoft.com/office/powerpoint/2010/main" val="2132361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56A7EF44-4592-4FAA-BFB7-C997098DBC4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Monthly evidence</a:t>
            </a:r>
          </a:p>
        </p:txBody>
      </p:sp>
      <p:graphicFrame>
        <p:nvGraphicFramePr>
          <p:cNvPr id="3" name="Chart" descr="Monthly support tickets: July 1,240, August 1,610, September 1,180 and October 1,050. August is the peak, highlighted in blue. The vertical axis starts at zero. Jul–Sep totals 4,030 tickets; Jul–Oct totals 5,080. The fall from August to October is 560 tickets, approximately 34.8% of August. Practice data shows volume only; causes and cost effects are unverified.">
            <a:extLst xmlns:a="http://schemas.openxmlformats.org/drawingml/2006/main">
              <a:ext uri="{FF2B5EF4-FFF2-40B4-BE49-F238E27FC236}">
                <a16:creationId xmlns:a16="http://schemas.microsoft.com/office/drawing/2014/main" id="{813F6D0D-8A48-49F1-8938-CEAA85D275D8}"/>
              </a:ext>
            </a:extLst>
          </p:cNvPr>
          <p:cNvGraphicFramePr/>
          <p:nvPr/>
        </p:nvGraphicFramePr>
        <p:xfrm>
          <a:off xmlns:a="http://schemas.openxmlformats.org/drawingml/2006/main" x="685800" y="1905000"/>
          <a:ext xmlns:a="http://schemas.openxmlformats.org/drawingml/2006/main" cx="10820400" cy="35052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a32072f560c46d0"/>
          </a:graphicData>
        </a:graphic>
      </p:graphicFrame>
      <p:sp>
        <p:nvSpPr>
          <p:cNvPr id="4" name="period-totals">
            <a:extLst xmlns:a="http://schemas.openxmlformats.org/drawingml/2006/main">
              <a:ext uri="{FF2B5EF4-FFF2-40B4-BE49-F238E27FC236}">
                <a16:creationId xmlns:a16="http://schemas.microsoft.com/office/drawing/2014/main" id="{DB2232B2-B7E6-44B8-B4A5-19A600535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53100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Jul–Sep: 4,030 tickets. Jul–Oct: 5,080 tickets.</a:t>
            </a:r>
          </a:p>
        </p:txBody>
      </p:sp>
      <p:sp>
        <p:nvSpPr>
          <p:cNvPr id="5" name="decline-check">
            <a:extLst xmlns:a="http://schemas.openxmlformats.org/drawingml/2006/main">
              <a:ext uri="{FF2B5EF4-FFF2-40B4-BE49-F238E27FC236}">
                <a16:creationId xmlns:a16="http://schemas.microsoft.com/office/drawing/2014/main" id="{AC83AE05-1DBE-4185-8B04-C08908A7A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72200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596D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96D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7B"/>
                </a:solidFill>
                <a:latin typeface="Arial"/>
                <a:ea typeface="Arial"/>
                <a:cs typeface="Arial"/>
              </a:rPr>
              <a:t>August to October: 560 fewer tickets (34.8% of August).</a:t>
            </a:r>
          </a:p>
        </p:txBody>
      </p:sp>
    </p:spTree>
    <p:extLst>
      <p:ext uri="{BB962C8B-B14F-4D97-AF65-F5344CB8AC3E}">
        <p14:creationId xmlns:p14="http://schemas.microsoft.com/office/powerpoint/2010/main" val="8968404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6813675-4880-4A9F-BD73-09981CD220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Interpretation limits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08B10E57-7B26-41BE-ABFD-527161E614F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85800" y="2000250"/>
            <a:ext cx="10820400" cy="3790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marL="228600" indent="-114300">
              <a:spcAft>
                <a:spcPts val="1200"/>
              </a:spcAft>
              <a:buChar char="•"/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Ticket volume declined after August.</a:t>
            </a:r>
          </a:p>
          <a:p xmlns:a="http://schemas.openxmlformats.org/drawingml/2006/main">
            <a:pPr marL="228600" indent="-114300">
              <a:spcAft>
                <a:spcPts val="1200"/>
              </a:spcAft>
              <a:buChar char="•"/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Causes and cost effects are unverified.</a:t>
            </a:r>
          </a:p>
          <a:p xmlns:a="http://schemas.openxmlformats.org/drawingml/2006/main">
            <a:pPr marL="228600" indent="-114300">
              <a:spcAft>
                <a:spcPts val="1200"/>
              </a:spcAft>
              <a:buChar char="•"/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No measured savings or staffing costs are supplied.</a:t>
            </a:r>
          </a:p>
        </p:txBody>
      </p:sp>
    </p:spTree>
    <p:extLst>
      <p:ext uri="{BB962C8B-B14F-4D97-AF65-F5344CB8AC3E}">
        <p14:creationId xmlns:p14="http://schemas.microsoft.com/office/powerpoint/2010/main" val="17724781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6813675-4880-4A9F-BD73-09981CD220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Proposed pilot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08B10E57-7B26-41BE-ABFD-527161E614F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85800" y="2000250"/>
            <a:ext cx="10820400" cy="3790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marL="228600" indent="-114300">
              <a:spcAft>
                <a:spcPts val="1200"/>
              </a:spcAft>
              <a:buChar char="•"/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Owner: Dana</a:t>
            </a:r>
          </a:p>
          <a:p xmlns:a="http://schemas.openxmlformats.org/drawingml/2006/main">
            <a:pPr marL="228600" indent="-114300">
              <a:spcAft>
                <a:spcPts val="1200"/>
              </a:spcAft>
              <a:buChar char="•"/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Proposed duration: four weeks</a:t>
            </a:r>
          </a:p>
          <a:p xmlns:a="http://schemas.openxmlformats.org/drawingml/2006/main">
            <a:pPr marL="228600" indent="-114300">
              <a:spcAft>
                <a:spcPts val="1200"/>
              </a:spcAft>
              <a:buChar char="•"/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Weekend rota pilot</a:t>
            </a:r>
          </a:p>
          <a:p xmlns:a="http://schemas.openxmlformats.org/drawingml/2006/main">
            <a:pPr marL="228600" indent="-114300">
              <a:spcAft>
                <a:spcPts val="1200"/>
              </a:spcAft>
              <a:buChar char="•"/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Two draft self-service articles</a:t>
            </a:r>
          </a:p>
        </p:txBody>
      </p:sp>
    </p:spTree>
    <p:extLst>
      <p:ext uri="{BB962C8B-B14F-4D97-AF65-F5344CB8AC3E}">
        <p14:creationId xmlns:p14="http://schemas.microsoft.com/office/powerpoint/2010/main" val="11791110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6813675-4880-4A9F-BD73-09981CD220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Measurement plan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08B10E57-7B26-41BE-ABFD-527161E614F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85800" y="2000250"/>
            <a:ext cx="10820400" cy="3790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marL="228600" indent="-114300">
              <a:spcAft>
                <a:spcPts val="1200"/>
              </a:spcAft>
              <a:buChar char="•"/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Weekly ticket volume</a:t>
            </a:r>
          </a:p>
          <a:p xmlns:a="http://schemas.openxmlformats.org/drawingml/2006/main">
            <a:pPr marL="228600" indent="-114300">
              <a:spcAft>
                <a:spcPts val="1200"/>
              </a:spcAft>
              <a:buChar char="•"/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Repeat-contact rate</a:t>
            </a:r>
          </a:p>
          <a:p xmlns:a="http://schemas.openxmlformats.org/drawingml/2006/main">
            <a:pPr marL="228600" indent="-114300">
              <a:spcAft>
                <a:spcPts val="1200"/>
              </a:spcAft>
              <a:buChar char="•"/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Coverage observations</a:t>
            </a:r>
          </a:p>
        </p:txBody>
      </p:sp>
      <p:sp>
        <p:nvSpPr>
          <p:cNvPr id="4" name="measurement-status">
            <a:extLst xmlns:a="http://schemas.openxmlformats.org/drawingml/2006/main">
              <a:ext uri="{FF2B5EF4-FFF2-40B4-BE49-F238E27FC236}">
                <a16:creationId xmlns:a16="http://schemas.microsoft.com/office/drawing/2014/main" id="{7F80884F-5A44-40E7-82DC-21756F0A9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96D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96D7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96D7B"/>
                </a:solidFill>
                <a:latin typeface="Arial"/>
                <a:ea typeface="Arial"/>
                <a:cs typeface="Arial"/>
              </a:rPr>
              <a:t>Proposed measures for the pilot</a:t>
            </a:r>
          </a:p>
        </p:txBody>
      </p:sp>
    </p:spTree>
    <p:extLst>
      <p:ext uri="{BB962C8B-B14F-4D97-AF65-F5344CB8AC3E}">
        <p14:creationId xmlns:p14="http://schemas.microsoft.com/office/powerpoint/2010/main" val="14274601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6813675-4880-4A9F-BD73-09981CD220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Decision requested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08B10E57-7B26-41BE-ABFD-527161E614F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85800" y="2000250"/>
            <a:ext cx="10820400" cy="3790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marL="228600" indent="-114300">
              <a:spcAft>
                <a:spcPts val="1200"/>
              </a:spcAft>
              <a:buChar char="•"/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Approval requested to run the pilot</a:t>
            </a:r>
          </a:p>
          <a:p xmlns:a="http://schemas.openxmlformats.org/drawingml/2006/main">
            <a:pPr marL="228600" indent="-114300">
              <a:spcAft>
                <a:spcPts val="1200"/>
              </a:spcAft>
              <a:buChar char="•"/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Dana owns the proposed work</a:t>
            </a:r>
          </a:p>
          <a:p xmlns:a="http://schemas.openxmlformats.org/drawingml/2006/main">
            <a:pPr marL="228600" indent="-114300">
              <a:spcAft>
                <a:spcPts val="1200"/>
              </a:spcAft>
              <a:buChar char="•"/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Four weeks for the weekend rota and two draft articles</a:t>
            </a:r>
          </a:p>
        </p:txBody>
      </p:sp>
    </p:spTree>
    <p:extLst>
      <p:ext uri="{BB962C8B-B14F-4D97-AF65-F5344CB8AC3E}">
        <p14:creationId xmlns:p14="http://schemas.microsoft.com/office/powerpoint/2010/main" val="1515231377"/>
      </p:ext>
    </p:extLst>
  </p:cSld>
</p:sld>
</file>

<file path=ppt/theme/theme1.xml><?xml version="1.0" encoding="utf-8"?>
<a:theme xmlns:a="http://schemas.openxmlformats.org/drawingml/2006/main" name="ChatGPT">
  <a:themeElements>
    <a:clrScheme name="ZZGCopilot practice">
      <a:dk1>
        <a:srgbClr val="000000"/>
      </a:dk1>
      <a:lt1>
        <a:srgbClr val="FFFFFF"/>
      </a:lt1>
      <a:dk2>
        <a:srgbClr val="153449"/>
      </a:dk2>
      <a:lt2>
        <a:srgbClr val="E5EBEF"/>
      </a:lt2>
      <a:accent1>
        <a:srgbClr val="2563EB"/>
      </a:accent1>
      <a:accent2>
        <a:srgbClr val="0F766E"/>
      </a:accent2>
      <a:accent3>
        <a:srgbClr val="D97706"/>
      </a:accent3>
      <a:accent4>
        <a:srgbClr val="9AAAB5"/>
      </a:accent4>
      <a:accent5>
        <a:srgbClr val="7C3AED"/>
      </a:accent5>
      <a:accent6>
        <a:srgbClr val="475569"/>
      </a:accent6>
      <a:hlink>
        <a:srgbClr val="2563EB"/>
      </a:hlink>
      <a:folHlink>
        <a:srgbClr val="7C3AE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ZZGCopilot pract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2026-10-14T14:35:26.8520000Z</dcterms:created>
  <dcterms:modified xsi:type="dcterms:W3CDTF">2026-10-14T14:35:26.8520000Z</dcterms:modified>
</coreProperties>
</file>