
<file path=[Content_Types].xml><?xml version="1.0" encoding="utf-8"?>
<Types xmlns="http://schemas.openxmlformats.org/package/2006/content-types">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8"/>
  </p:notesMasterIdLst>
  <p:sldIdLst>
    <p:sldId id="256" r:id="rId2"/>
    <p:sldId id="257" r:id="rId3"/>
    <p:sldId id="258" r:id="rId4"/>
    <p:sldId id="259" r:id="rId5"/>
    <p:sldId id="260" r:id="rId6"/>
    <p:sldId id="261" r:id="rId7"/>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Context" id="{40676A19-2D5D-5777-A023-6DB89846CD9A}">
          <p14:sldIdLst>
            <p14:sldId id="256"/>
          </p14:sldIdLst>
        </p14:section>
        <p14:section name="Evidence" id="{221D393A-2E24-57F3-9B1D-C8D005B294C5}">
          <p14:sldIdLst>
            <p14:sldId id="257"/>
            <p14:sldId id="258"/>
          </p14:sldIdLst>
        </p14:section>
        <p14:section name="Decision" id="{39D064FE-FB48-53CE-9367-F93E5086C38F}">
          <p14:sldIdLst>
            <p14:sldId id="259"/>
            <p14:sldId id="260"/>
            <p14:sldId id="261"/>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008"/>
    <p:restoredTop sz="94630"/>
  </p:normalViewPr>
  <p:slideViewPr>
    <p:cSldViewPr snapToGrid="0">
      <p:cViewPr varScale="1">
        <p:scale>
          <a:sx n="113" d="100"/>
          <a:sy n="113" d="100"/>
        </p:scale>
        <p:origin x="544" y="176"/>
      </p:cViewPr>
      <p:guideLst/>
    </p:cSldViewPr>
  </p:slideViewPr>
  <p:notesTextViewPr>
    <p:cViewPr>
      <p:scale>
        <a:sx n="1" d="1"/>
        <a:sy n="1" d="1"/>
      </p:scale>
      <p:origin x="0" y="-792"/>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1"/>
  <c:style val="2"/>
  <c:chart>
    <c:autoTitleDeleted val="1"/>
    <c:plotArea>
      <c:layout/>
      <c:barChart>
        <c:barDir val="col"/>
        <c:grouping val="clustered"/>
        <c:varyColors val="0"/>
        <c:ser>
          <c:idx val="0"/>
          <c:order val="0"/>
          <c:tx>
            <c:v>Tickets</c:v>
          </c:tx>
          <c:spPr>
            <a:solidFill>
              <a:srgbClr val="9AAAB5"/>
            </a:solidFill>
            <a:ln w="0">
              <a:noFill/>
              <a:prstDash val="solid"/>
            </a:ln>
          </c:spPr>
          <c:invertIfNegative val="0"/>
          <c:dPt>
            <c:idx val="1"/>
            <c:invertIfNegative val="0"/>
            <c:bubble3D val="0"/>
            <c:spPr>
              <a:solidFill>
                <a:srgbClr val="2563EB"/>
              </a:solidFill>
              <a:ln w="0">
                <a:noFill/>
                <a:prstDash val="solid"/>
              </a:ln>
            </c:spPr>
            <c:extLst>
              <c:ext xmlns:c16="http://schemas.microsoft.com/office/drawing/2014/chart" uri="{C3380CC4-5D6E-409C-BE32-E72D297353CC}">
                <c16:uniqueId val="{00000001-E5C5-454D-AB36-CA610CBB4EF1}"/>
              </c:ext>
            </c:extLst>
          </c:dPt>
          <c:dLbls>
            <c:numFmt formatCode="#,##0" sourceLinked="0"/>
            <c:spPr>
              <a:noFill/>
              <a:ln>
                <a:noFill/>
              </a:ln>
              <a:effectLst/>
            </c:spPr>
            <c:txPr>
              <a:bodyPr anchorCtr="1"/>
              <a:lstStyle/>
              <a:p>
                <a:pPr>
                  <a:defRPr sz="1800" b="1">
                    <a:solidFill>
                      <a:srgbClr val="243746"/>
                    </a:solidFill>
                    <a:latin typeface="Arial"/>
                    <a:ea typeface="Arial"/>
                    <a:cs typeface="Arial"/>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'Chart Data'!$A$2:$A$5</c:f>
              <c:strCache>
                <c:ptCount val="4"/>
                <c:pt idx="0">
                  <c:v>Jul</c:v>
                </c:pt>
                <c:pt idx="1">
                  <c:v>Aug</c:v>
                </c:pt>
                <c:pt idx="2">
                  <c:v>Sep</c:v>
                </c:pt>
                <c:pt idx="3">
                  <c:v>Oct</c:v>
                </c:pt>
              </c:strCache>
            </c:strRef>
          </c:cat>
          <c:val>
            <c:numRef>
              <c:f>'Chart Data'!$B$2:$B$5</c:f>
              <c:numCache>
                <c:formatCode>General</c:formatCode>
                <c:ptCount val="4"/>
                <c:pt idx="0">
                  <c:v>1240</c:v>
                </c:pt>
                <c:pt idx="1">
                  <c:v>1610</c:v>
                </c:pt>
                <c:pt idx="2">
                  <c:v>1180</c:v>
                </c:pt>
                <c:pt idx="3">
                  <c:v>1200</c:v>
                </c:pt>
              </c:numCache>
            </c:numRef>
          </c:val>
          <c:extLst>
            <c:ext xmlns:c16="http://schemas.microsoft.com/office/drawing/2014/chart" uri="{C3380CC4-5D6E-409C-BE32-E72D297353CC}">
              <c16:uniqueId val="{00000002-E5C5-454D-AB36-CA610CBB4EF1}"/>
            </c:ext>
          </c:extLst>
        </c:ser>
        <c:dLbls>
          <c:dLblPos val="outEnd"/>
          <c:showLegendKey val="0"/>
          <c:showVal val="1"/>
          <c:showCatName val="0"/>
          <c:showSerName val="0"/>
          <c:showPercent val="0"/>
          <c:showBubbleSize val="0"/>
        </c:dLbls>
        <c:gapWidth val="90"/>
        <c:axId val="48650112"/>
        <c:axId val="48672768"/>
      </c:barChart>
      <c:catAx>
        <c:axId val="48650112"/>
        <c:scaling>
          <c:orientation val="minMax"/>
        </c:scaling>
        <c:delete val="0"/>
        <c:axPos val="b"/>
        <c:numFmt formatCode="General" sourceLinked="1"/>
        <c:majorTickMark val="none"/>
        <c:minorTickMark val="none"/>
        <c:tickLblPos val="nextTo"/>
        <c:spPr>
          <a:ln w="9525">
            <a:solidFill>
              <a:srgbClr val="9AAAB5"/>
            </a:solidFill>
            <a:prstDash val="solid"/>
          </a:ln>
        </c:spPr>
        <c:txPr>
          <a:bodyPr anchorCtr="1"/>
          <a:lstStyle/>
          <a:p>
            <a:pPr>
              <a:defRPr sz="1800">
                <a:solidFill>
                  <a:srgbClr val="243746"/>
                </a:solidFill>
                <a:latin typeface="Arial"/>
                <a:ea typeface="Arial"/>
                <a:cs typeface="Arial"/>
              </a:defRPr>
            </a:pPr>
            <a:endParaRPr lang="zh-CN"/>
          </a:p>
        </c:txPr>
        <c:crossAx val="48672768"/>
        <c:crosses val="autoZero"/>
        <c:auto val="1"/>
        <c:lblAlgn val="ctr"/>
        <c:lblOffset val="100"/>
        <c:noMultiLvlLbl val="1"/>
      </c:catAx>
      <c:valAx>
        <c:axId val="48672768"/>
        <c:scaling>
          <c:orientation val="minMax"/>
          <c:max val="2000"/>
          <c:min val="0"/>
        </c:scaling>
        <c:delete val="0"/>
        <c:axPos val="l"/>
        <c:title>
          <c:tx>
            <c:rich>
              <a:bodyPr/>
              <a:lstStyle/>
              <a:p>
                <a:r>
                  <a:rPr lang="en" sz="1800">
                    <a:solidFill>
                      <a:srgbClr val="243746"/>
                    </a:solidFill>
                    <a:latin typeface="Arial"/>
                    <a:ea typeface="Arial"/>
                    <a:cs typeface="Arial"/>
                  </a:rPr>
                  <a:t>Tickets</a:t>
                </a:r>
              </a:p>
            </c:rich>
          </c:tx>
          <c:overlay val="0"/>
        </c:title>
        <c:numFmt formatCode="General" sourceLinked="1"/>
        <c:majorTickMark val="none"/>
        <c:minorTickMark val="none"/>
        <c:tickLblPos val="nextTo"/>
        <c:spPr>
          <a:ln w="0">
            <a:noFill/>
            <a:prstDash val="solid"/>
          </a:ln>
        </c:spPr>
        <c:txPr>
          <a:bodyPr anchorCtr="1"/>
          <a:lstStyle/>
          <a:p>
            <a:pPr>
              <a:defRPr sz="1800">
                <a:solidFill>
                  <a:srgbClr val="596D7B"/>
                </a:solidFill>
                <a:latin typeface="Arial"/>
                <a:ea typeface="Arial"/>
                <a:cs typeface="Arial"/>
              </a:defRPr>
            </a:pPr>
            <a:endParaRPr lang="zh-CN"/>
          </a:p>
        </c:txPr>
        <c:crossAx val="48650112"/>
        <c:crosses val="autoZero"/>
        <c:crossBetween val="between"/>
        <c:majorUnit val="500"/>
      </c:valAx>
      <c:spPr>
        <a:noFill/>
        <a:ln w="0">
          <a:noFill/>
          <a:prstDash val="solid"/>
        </a:ln>
      </c:spPr>
    </c:plotArea>
    <c:plotVisOnly val="1"/>
    <c:dispBlanksAs val="zero"/>
    <c:showDLblsOverMax val="1"/>
  </c:chart>
  <c:spPr>
    <a:noFill/>
    <a:ln w="0">
      <a:noFill/>
      <a:prstDash val="solid"/>
    </a:ln>
  </c:sp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p:cNvSpPr>
            <a:spLocks noGrp="1"/>
          </p:cNvSpPr>
          <p:nvPr>
            <p:ph type="hdr" sz="quarter"/>
          </p:nvPr>
        </p:nvSpPr>
        <p:spPr>
          <a:prstGeom prst="rect">
            <a:avLst/>
          </a:prstGeom>
        </p:spPr>
        <p:txBody>
          <a:bodyPr/>
          <a:lstStyle/>
          <a:p>
            <a:endParaRPr/>
          </a:p>
        </p:txBody>
      </p:sp>
      <p:sp>
        <p:nvSpPr>
          <p:cNvPr id="3" name="Date Placeholder"/>
          <p:cNvSpPr>
            <a:spLocks noGrp="1"/>
          </p:cNvSpPr>
          <p:nvPr>
            <p:ph type="dt" sz="quarter" idx="1"/>
          </p:nvPr>
        </p:nvSpPr>
        <p:spPr>
          <a:prstGeom prst="rect">
            <a:avLst/>
          </a:prstGeom>
        </p:spPr>
        <p:txBody>
          <a:bodyPr/>
          <a:lstStyle/>
          <a:p>
            <a:endParaRPr/>
          </a:p>
        </p:txBody>
      </p:sp>
      <p:sp>
        <p:nvSpPr>
          <p:cNvPr id="4" name="Slide Image Placeholder"/>
          <p:cNvSpPr>
            <a:spLocks noGrp="1" noRot="1" noChangeAspect="1"/>
          </p:cNvSpPr>
          <p:nvPr>
            <p:ph type="sldImg" idx="2"/>
          </p:nvPr>
        </p:nvSpPr>
        <p:spPr>
          <a:prstGeom prst="rect">
            <a:avLst/>
          </a:prstGeom>
        </p:spPr>
        <p:txBody>
          <a:bodyPr/>
          <a:lstStyle/>
          <a:p>
            <a:endParaRPr/>
          </a:p>
        </p:txBody>
      </p:sp>
      <p:sp>
        <p:nvSpPr>
          <p:cNvPr id="5" name="Notes Placeholder"/>
          <p:cNvSpPr>
            <a:spLocks noGrp="1"/>
          </p:cNvSpPr>
          <p:nvPr>
            <p:ph type="body" sz="quarter" idx="3"/>
          </p:nvPr>
        </p:nvSpPr>
        <p:spPr>
          <a:prstGeom prst="rect">
            <a:avLst/>
          </a:prstGeom>
        </p:spPr>
        <p:txBody>
          <a:bodyPr/>
          <a:lstStyle/>
          <a:p>
            <a:endParaRPr/>
          </a:p>
        </p:txBody>
      </p:sp>
      <p:sp>
        <p:nvSpPr>
          <p:cNvPr id="6" name="Footer Placeholder"/>
          <p:cNvSpPr>
            <a:spLocks noGrp="1"/>
          </p:cNvSpPr>
          <p:nvPr>
            <p:ph type="ftr" sz="quarter" idx="4"/>
          </p:nvPr>
        </p:nvSpPr>
        <p:spPr>
          <a:prstGeom prst="rect">
            <a:avLst/>
          </a:prstGeom>
        </p:spPr>
        <p:txBody>
          <a:bodyPr/>
          <a:lstStyle/>
          <a:p>
            <a:endParaRPr/>
          </a:p>
        </p:txBody>
      </p:sp>
      <p:sp>
        <p:nvSpPr>
          <p:cNvPr id="7" name="Slide Number Placeholder"/>
          <p:cNvSpPr>
            <a:spLocks noGrp="1"/>
          </p:cNvSpPr>
          <p:nvPr>
            <p:ph type="sldNum" sz="quarter" idx="5"/>
          </p:nvPr>
        </p:nvSpPr>
        <p:spPr>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Summarise the monthly evidence.</a:t>
            </a:r>
          </a:p>
          <a:p>
            <a:r>
              <a:t>State the limits of the figures.</a:t>
            </a:r>
          </a:p>
          <a:p>
            <a:r>
              <a:t>Ask leadership to approve a pilot.</a:t>
            </a:r>
          </a:p>
          <a:p>
            <a:endParaRPr/>
          </a:p>
          <a:p>
            <a:r>
              <a:t>Source: ZZGCopilot presentation-brief.md, public practice data. https://zzgcopilot.com/en-assets/practice/presentation-brief.md</a:t>
            </a:r>
          </a:p>
          <a:p>
            <a:r>
              <a:t>Brief mapping: Section B.</a:t>
            </a:r>
          </a:p>
          <a:p>
            <a:r>
              <a:t>Microsoft: https://support.microsoft.com/en-us/accessibility/powerpoint/make-your-powerpoint-presentations-accessible-to-people-with-disabilities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 dirty="0"/>
              <a:t>August remains the peak at 1,610 tickets.</a:t>
            </a:r>
          </a:p>
          <a:p>
            <a:r>
              <a:rPr lang="en" dirty="0"/>
              <a:t>Q3 totals 4,030. The corrected four-month total is 5,230.</a:t>
            </a:r>
          </a:p>
          <a:p>
            <a:r>
              <a:rPr lang="en" dirty="0"/>
              <a:t>August to October falls by 410, approximately 25.5% of August.</a:t>
            </a:r>
          </a:p>
          <a:p>
            <a:r>
              <a:rPr lang="en" dirty="0"/>
              <a:t>The chart shows volume, not a cause, efficiency gain or cost saving.</a:t>
            </a:r>
          </a:p>
          <a:p>
            <a:endParaRPr lang="en" dirty="0"/>
          </a:p>
          <a:p>
            <a:r>
              <a:rPr lang="en" dirty="0"/>
              <a:t>Source: </a:t>
            </a:r>
            <a:r>
              <a:rPr lang="en" dirty="0" err="1"/>
              <a:t>ZZGCopilot</a:t>
            </a:r>
            <a:r>
              <a:rPr lang="en" dirty="0"/>
              <a:t> original practice case. This exercise corrects October from 1,050 to 1,200.</a:t>
            </a:r>
          </a:p>
          <a:p>
            <a:r>
              <a:rPr lang="en" dirty="0"/>
              <a:t>Original brief: https://</a:t>
            </a:r>
            <a:r>
              <a:rPr lang="en" dirty="0" err="1"/>
              <a:t>zzgcopilot.com</a:t>
            </a:r>
            <a:r>
              <a:rPr lang="en" dirty="0"/>
              <a:t>/</a:t>
            </a:r>
            <a:r>
              <a:rPr lang="en" dirty="0" err="1"/>
              <a:t>en</a:t>
            </a:r>
            <a:r>
              <a:rPr lang="en" dirty="0"/>
              <a:t>-assets/practice/presentation-</a:t>
            </a:r>
            <a:r>
              <a:rPr lang="en" dirty="0" err="1"/>
              <a:t>brief.md</a:t>
            </a:r>
            <a:endParaRPr lang="en" dirty="0"/>
          </a:p>
          <a:p>
            <a:r>
              <a:rPr lang="en" dirty="0"/>
              <a:t>Microsoft: https://</a:t>
            </a:r>
            <a:r>
              <a:rPr lang="en" dirty="0" err="1"/>
              <a:t>support.microsoft.com</a:t>
            </a:r>
            <a:r>
              <a:rPr lang="en" dirty="0"/>
              <a:t>/</a:t>
            </a:r>
            <a:r>
              <a:rPr lang="en" dirty="0" err="1"/>
              <a:t>zh-cn</a:t>
            </a:r>
            <a:r>
              <a:rPr lang="en" dirty="0"/>
              <a:t>/</a:t>
            </a:r>
            <a:r>
              <a:rPr lang="en" dirty="0" err="1"/>
              <a:t>powerpoint</a:t>
            </a:r>
            <a:r>
              <a:rPr lang="en" dirty="0"/>
              <a:t>/change-the-data-in-an-existing-chart</a:t>
            </a:r>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Separate the observation from its possible explanation.</a:t>
            </a:r>
          </a:p>
          <a:p>
            <a:r>
              <a:t>The figures provide no causal test.</a:t>
            </a:r>
          </a:p>
          <a:p>
            <a:r>
              <a:t>Avoid converting a ticket decline into a cost claim.</a:t>
            </a:r>
          </a:p>
          <a:p>
            <a:endParaRPr/>
          </a:p>
          <a:p>
            <a:r>
              <a:t>Source: ZZGCopilot presentation-brief.md, public practice data. https://zzgcopilot.com/en-assets/practice/presentation-brief.md</a:t>
            </a:r>
          </a:p>
          <a:p>
            <a:r>
              <a:t>Brief mapping: Section B.</a:t>
            </a:r>
          </a:p>
          <a:p>
            <a:r>
              <a:t>Microsoft: https://support.microsoft.com/en-us/accessibility/powerpoint/make-your-powerpoint-presentations-accessible-to-people-with-disabilities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Name Dana as the proposed pilot owner.</a:t>
            </a:r>
          </a:p>
          <a:p>
            <a:r>
              <a:t>Keep the duration at four weeks.</a:t>
            </a:r>
          </a:p>
          <a:p>
            <a:r>
              <a:t>The rota and two draft articles have no measured outcomes yet.</a:t>
            </a:r>
          </a:p>
          <a:p>
            <a:endParaRPr/>
          </a:p>
          <a:p>
            <a:r>
              <a:t>Source: ZZGCopilot presentation-brief.md, public practice data. https://zzgcopilot.com/en-assets/practice/presentation-brief.md</a:t>
            </a:r>
          </a:p>
          <a:p>
            <a:r>
              <a:t>Brief mapping: Section B.</a:t>
            </a:r>
          </a:p>
          <a:p>
            <a:r>
              <a:t>Microsoft: https://support.microsoft.com/en-us/accessibility/powerpoint/make-your-powerpoint-presentations-accessible-to-people-with-disabilities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Agree how the team will measure the pilot.</a:t>
            </a:r>
          </a:p>
          <a:p>
            <a:r>
              <a:t>Use weekly ticket volume, repeat-contact rate and coverage observations.</a:t>
            </a:r>
          </a:p>
          <a:p>
            <a:r>
              <a:t>Report observed results after the pilot.</a:t>
            </a:r>
          </a:p>
          <a:p>
            <a:endParaRPr/>
          </a:p>
          <a:p>
            <a:r>
              <a:t>Source: ZZGCopilot presentation-brief.md, public practice data. https://zzgcopilot.com/en-assets/practice/presentation-brief.md</a:t>
            </a:r>
          </a:p>
          <a:p>
            <a:r>
              <a:t>Brief mapping: Section B.</a:t>
            </a:r>
          </a:p>
          <a:p>
            <a:r>
              <a:t>Microsoft: https://support.microsoft.com/en-us/accessibility/powerpoint/make-your-powerpoint-presentations-accessible-to-people-with-disabilities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Ask approval to run the proposed pilot.</a:t>
            </a:r>
          </a:p>
          <a:p>
            <a:r>
              <a:t>State the owner and duration.</a:t>
            </a:r>
          </a:p>
          <a:p>
            <a:r>
              <a:t>Keep the request free of invented budgets or guarantees.</a:t>
            </a:r>
          </a:p>
          <a:p>
            <a:endParaRPr/>
          </a:p>
          <a:p>
            <a:r>
              <a:t>Source: ZZGCopilot presentation-brief.md, public practice data. https://zzgcopilot.com/en-assets/practice/presentation-brief.md</a:t>
            </a:r>
          </a:p>
          <a:p>
            <a:r>
              <a:t>Brief mapping: Section B.</a:t>
            </a:r>
          </a:p>
          <a:p>
            <a:r>
              <a:t>Microsoft: https://support.microsoft.com/en-us/accessibility/powerpoint/make-your-powerpoint-presentations-accessible-to-people-with-disabilities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3" name="Title">
            <a:extLst>
              <a:ext uri="{FF2B5EF4-FFF2-40B4-BE49-F238E27FC236}">
                <a16:creationId xmlns:a16="http://schemas.microsoft.com/office/drawing/2014/main" id="{D6D600F0-6C5F-49BD-9BEB-24CFC9E3FB70}"/>
              </a:ext>
            </a:extLst>
          </p:cNvPr>
          <p:cNvSpPr>
            <a:spLocks noGrp="1"/>
          </p:cNvSpPr>
          <p:nvPr>
            <p:ph type="title"/>
          </p:nvPr>
        </p:nvSpPr>
        <p:spPr>
          <a:xfrm>
            <a:off x="1219200" y="2590800"/>
            <a:ext cx="9753600" cy="990600"/>
          </a:xfrm>
          <a:prstGeom prst="rect">
            <a:avLst/>
          </a:prstGeom>
          <a:noFill/>
          <a:ln>
            <a:noFill/>
            <a:prstDash val="solid"/>
          </a:ln>
        </p:spPr>
        <p:txBody>
          <a:bodyPr wrap="square" lIns="0" tIns="0" rIns="0" bIns="0" anchor="ctr">
            <a:normAutofit/>
          </a:bodyPr>
          <a:lstStyle>
            <a:defPPr algn="ctr">
              <a:defRPr sz="48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a:endParaRPr/>
          </a:p>
        </p:txBody>
      </p:sp>
      <p:sp>
        <p:nvSpPr>
          <p:cNvPr id="2" name="Subtitle">
            <a:extLst>
              <a:ext uri="{FF2B5EF4-FFF2-40B4-BE49-F238E27FC236}">
                <a16:creationId xmlns:a16="http://schemas.microsoft.com/office/drawing/2014/main" id="{24AB56E8-B466-4407-A52A-E72C98E3BB92}"/>
              </a:ext>
            </a:extLst>
          </p:cNvPr>
          <p:cNvSpPr>
            <a:spLocks noGrp="1"/>
          </p:cNvSpPr>
          <p:nvPr>
            <p:ph type="subTitle" idx="1"/>
          </p:nvPr>
        </p:nvSpPr>
        <p:spPr>
          <a:xfrm>
            <a:off x="1828800" y="3771900"/>
            <a:ext cx="8534400" cy="762000"/>
          </a:xfrm>
          <a:prstGeom prst="rect">
            <a:avLst/>
          </a:prstGeom>
          <a:noFill/>
          <a:ln>
            <a:noFill/>
            <a:prstDash val="solid"/>
          </a:ln>
        </p:spPr>
        <p:txBody>
          <a:bodyPr wrap="square" lIns="0" tIns="0" rIns="0" bIns="0" anchor="ctr">
            <a:normAutofit/>
          </a:bodyPr>
          <a:lstStyle>
            <a:defPPr algn="ctr">
              <a:defRPr sz="2100" b="0">
                <a:solidFill>
                  <a:schemeClr val="tx1"/>
                </a:solidFill>
                <a:latin typeface="+mn-lt"/>
                <a:ea typeface="+mn-lt"/>
                <a:cs typeface="+mn-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cSld name="Section Header">
    <p:spTree>
      <p:nvGrpSpPr>
        <p:cNvPr id="1" name=""/>
        <p:cNvGrpSpPr/>
        <p:nvPr/>
      </p:nvGrpSpPr>
      <p:grpSpPr>
        <a:xfrm>
          <a:off x="0" y="0"/>
          <a:ext cx="0" cy="0"/>
          <a:chOff x="0" y="0"/>
          <a:chExt cx="0" cy="0"/>
        </a:xfrm>
      </p:grpSpPr>
      <p:sp>
        <p:nvSpPr>
          <p:cNvPr id="2" name="Section title">
            <a:extLst>
              <a:ext uri="{FF2B5EF4-FFF2-40B4-BE49-F238E27FC236}">
                <a16:creationId xmlns:a16="http://schemas.microsoft.com/office/drawing/2014/main" id="{4EF11919-B2B8-4895-AAD5-F407F66113C3}"/>
              </a:ext>
            </a:extLst>
          </p:cNvPr>
          <p:cNvSpPr>
            <a:spLocks noGrp="1"/>
          </p:cNvSpPr>
          <p:nvPr>
            <p:ph type="title"/>
          </p:nvPr>
        </p:nvSpPr>
        <p:spPr>
          <a:xfrm>
            <a:off x="1219200" y="2857500"/>
            <a:ext cx="9753600" cy="1143000"/>
          </a:xfrm>
          <a:prstGeom prst="rect">
            <a:avLst/>
          </a:prstGeom>
          <a:noFill/>
          <a:ln>
            <a:noFill/>
            <a:prstDash val="solid"/>
          </a:ln>
        </p:spPr>
        <p:txBody>
          <a:bodyPr wrap="square" lIns="0" tIns="0" rIns="0" bIns="0" anchor="ctr">
            <a:normAutofit/>
          </a:bodyPr>
          <a:lstStyle>
            <a:defPPr algn="ctr">
              <a:defRPr sz="42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cSld name="Title and Body">
    <p:spTree>
      <p:nvGrpSpPr>
        <p:cNvPr id="1" name=""/>
        <p:cNvGrpSpPr/>
        <p:nvPr/>
      </p:nvGrpSpPr>
      <p:grpSpPr>
        <a:xfrm>
          <a:off x="0" y="0"/>
          <a:ext cx="0" cy="0"/>
          <a:chOff x="0" y="0"/>
          <a:chExt cx="0" cy="0"/>
        </a:xfrm>
      </p:grpSpPr>
      <p:sp>
        <p:nvSpPr>
          <p:cNvPr id="3" name="Title">
            <a:extLst>
              <a:ext uri="{FF2B5EF4-FFF2-40B4-BE49-F238E27FC236}">
                <a16:creationId xmlns:a16="http://schemas.microsoft.com/office/drawing/2014/main" id="{29A0DC6E-E5F2-4E5C-BD95-98F299BDD6CA}"/>
              </a:ext>
            </a:extLst>
          </p:cNvPr>
          <p:cNvSpPr>
            <a:spLocks noGrp="1"/>
          </p:cNvSpPr>
          <p:nvPr>
            <p:ph type="title"/>
          </p:nvPr>
        </p:nvSpPr>
        <p:spPr>
          <a:xfrm>
            <a:off x="685800" y="533400"/>
            <a:ext cx="10820400" cy="838200"/>
          </a:xfrm>
          <a:prstGeom prst="rect">
            <a:avLst/>
          </a:prstGeom>
          <a:noFill/>
          <a:ln>
            <a:noFill/>
            <a:prstDash val="solid"/>
          </a:ln>
        </p:spPr>
        <p:txBody>
          <a:bodyPr wrap="square" lIns="0" tIns="0" rIns="0" bIns="0" anchor="t">
            <a:normAutofit/>
          </a:bodyPr>
          <a:lstStyle>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a:endParaRPr/>
          </a:p>
        </p:txBody>
      </p:sp>
      <p:sp>
        <p:nvSpPr>
          <p:cNvPr id="2" name="Body">
            <a:extLst>
              <a:ext uri="{FF2B5EF4-FFF2-40B4-BE49-F238E27FC236}">
                <a16:creationId xmlns:a16="http://schemas.microsoft.com/office/drawing/2014/main" id="{E62E412B-868C-46D3-894B-EA37ACA8DFD8}"/>
              </a:ext>
            </a:extLst>
          </p:cNvPr>
          <p:cNvSpPr>
            <a:spLocks noGrp="1"/>
          </p:cNvSpPr>
          <p:nvPr>
            <p:ph type="body" idx="1"/>
          </p:nvPr>
        </p:nvSpPr>
        <p:spPr>
          <a:xfrm>
            <a:off x="685800" y="1905000"/>
            <a:ext cx="10820400" cy="4267200"/>
          </a:xfrm>
          <a:prstGeom prst="rect">
            <a:avLst/>
          </a:prstGeom>
          <a:noFill/>
          <a:ln>
            <a:noFill/>
            <a:prstDash val="solid"/>
          </a:ln>
        </p:spPr>
        <p:txBody>
          <a:bodyPr wrap="square" lIns="0" tIns="0" rIns="0" bIns="0" anchor="t">
            <a:normAutofit/>
          </a:bodyPr>
          <a:lstStyle>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cSld name="Title and Two Column">
    <p:spTree>
      <p:nvGrpSpPr>
        <p:cNvPr id="1" name=""/>
        <p:cNvGrpSpPr/>
        <p:nvPr/>
      </p:nvGrpSpPr>
      <p:grpSpPr>
        <a:xfrm>
          <a:off x="0" y="0"/>
          <a:ext cx="0" cy="0"/>
          <a:chOff x="0" y="0"/>
          <a:chExt cx="0" cy="0"/>
        </a:xfrm>
      </p:grpSpPr>
      <p:sp>
        <p:nvSpPr>
          <p:cNvPr id="4" name="Title">
            <a:extLst>
              <a:ext uri="{FF2B5EF4-FFF2-40B4-BE49-F238E27FC236}">
                <a16:creationId xmlns:a16="http://schemas.microsoft.com/office/drawing/2014/main" id="{F2A19FFD-0823-41C2-9B0C-67E50F17494C}"/>
              </a:ext>
            </a:extLst>
          </p:cNvPr>
          <p:cNvSpPr>
            <a:spLocks noGrp="1"/>
          </p:cNvSpPr>
          <p:nvPr>
            <p:ph type="title"/>
          </p:nvPr>
        </p:nvSpPr>
        <p:spPr>
          <a:xfrm>
            <a:off x="685800" y="533400"/>
            <a:ext cx="10820400" cy="838200"/>
          </a:xfrm>
          <a:prstGeom prst="rect">
            <a:avLst/>
          </a:prstGeom>
          <a:noFill/>
          <a:ln>
            <a:noFill/>
            <a:prstDash val="solid"/>
          </a:ln>
        </p:spPr>
        <p:txBody>
          <a:bodyPr wrap="square" lIns="0" tIns="0" rIns="0" bIns="0" anchor="t">
            <a:normAutofit/>
          </a:bodyPr>
          <a:lstStyle>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a:endParaRPr/>
          </a:p>
        </p:txBody>
      </p:sp>
      <p:sp>
        <p:nvSpPr>
          <p:cNvPr id="2" name="Left column">
            <a:extLst>
              <a:ext uri="{FF2B5EF4-FFF2-40B4-BE49-F238E27FC236}">
                <a16:creationId xmlns:a16="http://schemas.microsoft.com/office/drawing/2014/main" id="{3B22503A-3547-455C-9A2A-AD650A7E7025}"/>
              </a:ext>
            </a:extLst>
          </p:cNvPr>
          <p:cNvSpPr>
            <a:spLocks noGrp="1"/>
          </p:cNvSpPr>
          <p:nvPr>
            <p:ph type="body" idx="1"/>
          </p:nvPr>
        </p:nvSpPr>
        <p:spPr>
          <a:xfrm>
            <a:off x="685800" y="1905000"/>
            <a:ext cx="5029200" cy="4267200"/>
          </a:xfrm>
          <a:prstGeom prst="rect">
            <a:avLst/>
          </a:prstGeom>
          <a:noFill/>
          <a:ln>
            <a:noFill/>
            <a:prstDash val="solid"/>
          </a:ln>
        </p:spPr>
        <p:txBody>
          <a:bodyPr wrap="square" lIns="0" tIns="0" rIns="0" bIns="0" anchor="t">
            <a:normAutofit/>
          </a:bodyPr>
          <a:lstStyle>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a:endParaRPr/>
          </a:p>
        </p:txBody>
      </p:sp>
      <p:sp>
        <p:nvSpPr>
          <p:cNvPr id="3" name="Right column">
            <a:extLst>
              <a:ext uri="{FF2B5EF4-FFF2-40B4-BE49-F238E27FC236}">
                <a16:creationId xmlns:a16="http://schemas.microsoft.com/office/drawing/2014/main" id="{655232CF-09E3-43D8-8DF1-6EF67BE409AB}"/>
              </a:ext>
            </a:extLst>
          </p:cNvPr>
          <p:cNvSpPr>
            <a:spLocks noGrp="1"/>
          </p:cNvSpPr>
          <p:nvPr>
            <p:ph type="body" idx="2"/>
          </p:nvPr>
        </p:nvSpPr>
        <p:spPr>
          <a:xfrm>
            <a:off x="6477000" y="1905000"/>
            <a:ext cx="5029200" cy="4267200"/>
          </a:xfrm>
          <a:prstGeom prst="rect">
            <a:avLst/>
          </a:prstGeom>
          <a:noFill/>
          <a:ln>
            <a:noFill/>
            <a:prstDash val="solid"/>
          </a:ln>
        </p:spPr>
        <p:txBody>
          <a:bodyPr wrap="square" lIns="0" tIns="0" rIns="0" bIns="0" anchor="t">
            <a:normAutofit/>
          </a:bodyPr>
          <a:lstStyle>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cSld name="Title and One Column">
    <p:spTree>
      <p:nvGrpSpPr>
        <p:cNvPr id="1" name=""/>
        <p:cNvGrpSpPr/>
        <p:nvPr/>
      </p:nvGrpSpPr>
      <p:grpSpPr>
        <a:xfrm>
          <a:off x="0" y="0"/>
          <a:ext cx="0" cy="0"/>
          <a:chOff x="0" y="0"/>
          <a:chExt cx="0" cy="0"/>
        </a:xfrm>
      </p:grpSpPr>
      <p:sp>
        <p:nvSpPr>
          <p:cNvPr id="3" name="Title">
            <a:extLst>
              <a:ext uri="{FF2B5EF4-FFF2-40B4-BE49-F238E27FC236}">
                <a16:creationId xmlns:a16="http://schemas.microsoft.com/office/drawing/2014/main" id="{FB8CCD3D-4F6A-4ADB-A933-A2E9FE6E2755}"/>
              </a:ext>
            </a:extLst>
          </p:cNvPr>
          <p:cNvSpPr>
            <a:spLocks noGrp="1"/>
          </p:cNvSpPr>
          <p:nvPr>
            <p:ph type="title"/>
          </p:nvPr>
        </p:nvSpPr>
        <p:spPr>
          <a:xfrm>
            <a:off x="685800" y="533400"/>
            <a:ext cx="10820400" cy="838200"/>
          </a:xfrm>
          <a:prstGeom prst="rect">
            <a:avLst/>
          </a:prstGeom>
          <a:noFill/>
          <a:ln>
            <a:noFill/>
            <a:prstDash val="solid"/>
          </a:ln>
        </p:spPr>
        <p:txBody>
          <a:bodyPr wrap="square" lIns="0" tIns="0" rIns="0" bIns="0" anchor="t">
            <a:normAutofit/>
          </a:bodyPr>
          <a:lstStyle>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a:endParaRPr/>
          </a:p>
        </p:txBody>
      </p:sp>
      <p:sp>
        <p:nvSpPr>
          <p:cNvPr id="2" name="Left column">
            <a:extLst>
              <a:ext uri="{FF2B5EF4-FFF2-40B4-BE49-F238E27FC236}">
                <a16:creationId xmlns:a16="http://schemas.microsoft.com/office/drawing/2014/main" id="{90FD1978-EDEB-4F43-841E-621E5344406A}"/>
              </a:ext>
            </a:extLst>
          </p:cNvPr>
          <p:cNvSpPr>
            <a:spLocks noGrp="1"/>
          </p:cNvSpPr>
          <p:nvPr>
            <p:ph type="body" idx="1"/>
          </p:nvPr>
        </p:nvSpPr>
        <p:spPr>
          <a:xfrm>
            <a:off x="685800" y="1905000"/>
            <a:ext cx="5029200" cy="4267200"/>
          </a:xfrm>
          <a:prstGeom prst="rect">
            <a:avLst/>
          </a:prstGeom>
          <a:noFill/>
          <a:ln>
            <a:noFill/>
            <a:prstDash val="solid"/>
          </a:ln>
        </p:spPr>
        <p:txBody>
          <a:bodyPr wrap="square" lIns="0" tIns="0" rIns="0" bIns="0" anchor="t">
            <a:normAutofit/>
          </a:bodyPr>
          <a:lstStyle>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cSld name="Title Slide">
    <p:spTree>
      <p:nvGrpSpPr>
        <p:cNvPr id="1" name=""/>
        <p:cNvGrpSpPr/>
        <p:nvPr/>
      </p:nvGrpSpPr>
      <p:grpSpPr>
        <a:xfrm>
          <a:off x="0" y="0"/>
          <a:ext cx="0" cy="0"/>
          <a:chOff x="0" y="0"/>
          <a:chExt cx="0" cy="0"/>
        </a:xfrm>
      </p:grpSpPr>
      <p:sp>
        <p:nvSpPr>
          <p:cNvPr id="3" name="placeholder_1">
            <a:extLst>
              <a:ext uri="{FF2B5EF4-FFF2-40B4-BE49-F238E27FC236}">
                <a16:creationId xmlns:a16="http://schemas.microsoft.com/office/drawing/2014/main" id="{13423D2F-D3A0-46C6-81E7-4E28AEB74058}"/>
              </a:ext>
            </a:extLst>
          </p:cNvPr>
          <p:cNvSpPr>
            <a:spLocks noGrp="1"/>
          </p:cNvSpPr>
          <p:nvPr>
            <p:ph type="title"/>
          </p:nvPr>
        </p:nvSpPr>
        <p:spPr>
          <a:xfrm>
            <a:off x="685800" y="1409700"/>
            <a:ext cx="10820400" cy="1619250"/>
          </a:xfrm>
          <a:prstGeom prst="rect">
            <a:avLst/>
          </a:prstGeom>
        </p:spPr>
        <p:txBody>
          <a:bodyPr/>
          <a:lstStyle/>
          <a:p>
            <a:endParaRPr/>
          </a:p>
        </p:txBody>
      </p:sp>
      <p:sp>
        <p:nvSpPr>
          <p:cNvPr id="2" name="placeholder_2">
            <a:extLst>
              <a:ext uri="{FF2B5EF4-FFF2-40B4-BE49-F238E27FC236}">
                <a16:creationId xmlns:a16="http://schemas.microsoft.com/office/drawing/2014/main" id="{FD5D402D-06E0-46A7-B953-7863C73802C2}"/>
              </a:ext>
            </a:extLst>
          </p:cNvPr>
          <p:cNvSpPr>
            <a:spLocks noGrp="1"/>
          </p:cNvSpPr>
          <p:nvPr>
            <p:ph type="subTitle" idx="1"/>
          </p:nvPr>
        </p:nvSpPr>
        <p:spPr>
          <a:xfrm>
            <a:off x="685800" y="3371850"/>
            <a:ext cx="10820400" cy="1657350"/>
          </a:xfrm>
          <a:prstGeom prst="rect">
            <a:avLst/>
          </a:prstGeom>
        </p:spPr>
        <p:txBody>
          <a:body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cSld name="Title and Content">
    <p:spTree>
      <p:nvGrpSpPr>
        <p:cNvPr id="1" name=""/>
        <p:cNvGrpSpPr/>
        <p:nvPr/>
      </p:nvGrpSpPr>
      <p:grpSpPr>
        <a:xfrm>
          <a:off x="0" y="0"/>
          <a:ext cx="0" cy="0"/>
          <a:chOff x="0" y="0"/>
          <a:chExt cx="0" cy="0"/>
        </a:xfrm>
      </p:grpSpPr>
      <p:sp>
        <p:nvSpPr>
          <p:cNvPr id="3" name="placeholder_1">
            <a:extLst>
              <a:ext uri="{FF2B5EF4-FFF2-40B4-BE49-F238E27FC236}">
                <a16:creationId xmlns:a16="http://schemas.microsoft.com/office/drawing/2014/main" id="{66813675-4880-4A9F-BD73-09981CD220D3}"/>
              </a:ext>
            </a:extLst>
          </p:cNvPr>
          <p:cNvSpPr>
            <a:spLocks noGrp="1"/>
          </p:cNvSpPr>
          <p:nvPr>
            <p:ph type="title"/>
          </p:nvPr>
        </p:nvSpPr>
        <p:spPr>
          <a:xfrm>
            <a:off x="685800" y="514350"/>
            <a:ext cx="10820400" cy="1143000"/>
          </a:xfrm>
          <a:prstGeom prst="rect">
            <a:avLst/>
          </a:prstGeom>
        </p:spPr>
        <p:txBody>
          <a:bodyPr/>
          <a:lstStyle/>
          <a:p>
            <a:endParaRPr/>
          </a:p>
        </p:txBody>
      </p:sp>
      <p:sp>
        <p:nvSpPr>
          <p:cNvPr id="2" name="placeholder_2">
            <a:extLst>
              <a:ext uri="{FF2B5EF4-FFF2-40B4-BE49-F238E27FC236}">
                <a16:creationId xmlns:a16="http://schemas.microsoft.com/office/drawing/2014/main" id="{08B10E57-7B26-41BE-ABFD-527161E614F1}"/>
              </a:ext>
            </a:extLst>
          </p:cNvPr>
          <p:cNvSpPr>
            <a:spLocks noGrp="1"/>
          </p:cNvSpPr>
          <p:nvPr>
            <p:ph idx="1"/>
          </p:nvPr>
        </p:nvSpPr>
        <p:spPr>
          <a:xfrm>
            <a:off x="685800" y="2000250"/>
            <a:ext cx="10820400" cy="3790950"/>
          </a:xfrm>
          <a:prstGeom prst="rect">
            <a:avLst/>
          </a:prstGeom>
        </p:spPr>
        <p:txBody>
          <a:bodyPr/>
          <a:lstStyle/>
          <a:p>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cSld name="Title Only">
    <p:spTree>
      <p:nvGrpSpPr>
        <p:cNvPr id="1" name=""/>
        <p:cNvGrpSpPr/>
        <p:nvPr/>
      </p:nvGrpSpPr>
      <p:grpSpPr>
        <a:xfrm>
          <a:off x="0" y="0"/>
          <a:ext cx="0" cy="0"/>
          <a:chOff x="0" y="0"/>
          <a:chExt cx="0" cy="0"/>
        </a:xfrm>
      </p:grpSpPr>
      <p:sp>
        <p:nvSpPr>
          <p:cNvPr id="2" name="placeholder_1">
            <a:extLst>
              <a:ext uri="{FF2B5EF4-FFF2-40B4-BE49-F238E27FC236}">
                <a16:creationId xmlns:a16="http://schemas.microsoft.com/office/drawing/2014/main" id="{56A7EF44-4592-4FAA-BFB7-C997098DBC46}"/>
              </a:ext>
            </a:extLst>
          </p:cNvPr>
          <p:cNvSpPr>
            <a:spLocks noGrp="1"/>
          </p:cNvSpPr>
          <p:nvPr>
            <p:ph type="title"/>
          </p:nvPr>
        </p:nvSpPr>
        <p:spPr>
          <a:xfrm>
            <a:off x="685800" y="514350"/>
            <a:ext cx="10820400" cy="1143000"/>
          </a:xfrm>
          <a:prstGeom prst="rect">
            <a:avLst/>
          </a:prstGeom>
        </p:spPr>
        <p:txBody>
          <a:body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Master">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txStyles>
    <p:titleStyle>
      <a:lvl1pPr algn="l">
        <a:lnSpc>
          <a:spcPct val="90000"/>
        </a:lnSpc>
        <a:spcBef>
          <a:spcPts val="0"/>
        </a:spcBef>
        <a:buNone/>
        <a:defRPr sz="4400">
          <a:solidFill>
            <a:schemeClr val="tx1"/>
          </a:solidFill>
          <a:latin typeface="+mj-lt"/>
          <a:ea typeface="+mj-lt"/>
          <a:cs typeface="+mj-lt"/>
        </a:defRPr>
      </a:lvl1pPr>
    </p:titleStyle>
    <p:bodyStyle>
      <a:lvl1pPr marL="228600" indent="-228600" algn="l">
        <a:lnSpc>
          <a:spcPct val="90000"/>
        </a:lnSpc>
        <a:spcBef>
          <a:spcPts val="1000"/>
        </a:spcBef>
        <a:buChar char="•"/>
        <a:defRPr sz="2800">
          <a:solidFill>
            <a:schemeClr val="tx1"/>
          </a:solidFill>
          <a:latin typeface="+mn-lt"/>
          <a:ea typeface="+mn-lt"/>
          <a:cs typeface="+mn-lt"/>
        </a:defRPr>
      </a:lvl1pPr>
      <a:lvl2pPr marL="685800" indent="-228600" algn="l">
        <a:lnSpc>
          <a:spcPct val="90000"/>
        </a:lnSpc>
        <a:spcBef>
          <a:spcPts val="500"/>
        </a:spcBef>
        <a:buChar char="•"/>
        <a:defRPr sz="2400">
          <a:solidFill>
            <a:schemeClr val="tx1"/>
          </a:solidFill>
          <a:latin typeface="+mn-lt"/>
          <a:ea typeface="+mn-lt"/>
          <a:cs typeface="+mn-lt"/>
        </a:defRPr>
      </a:lvl2pPr>
      <a:lvl3pPr marL="1143000" indent="-228600" algn="l">
        <a:lnSpc>
          <a:spcPct val="90000"/>
        </a:lnSpc>
        <a:spcBef>
          <a:spcPts val="500"/>
        </a:spcBef>
        <a:buChar char="•"/>
        <a:defRPr sz="2000">
          <a:solidFill>
            <a:schemeClr val="tx1"/>
          </a:solidFill>
          <a:latin typeface="+mn-lt"/>
          <a:ea typeface="+mn-lt"/>
          <a:cs typeface="+mn-lt"/>
        </a:defRPr>
      </a:lvl3pPr>
      <a:lvl4pPr marL="1600200" indent="-228600" algn="l">
        <a:lnSpc>
          <a:spcPct val="90000"/>
        </a:lnSpc>
        <a:spcBef>
          <a:spcPts val="500"/>
        </a:spcBef>
        <a:buChar char="•"/>
        <a:defRPr sz="1800">
          <a:solidFill>
            <a:schemeClr val="tx1"/>
          </a:solidFill>
          <a:latin typeface="+mn-lt"/>
          <a:ea typeface="+mn-lt"/>
          <a:cs typeface="+mn-lt"/>
        </a:defRPr>
      </a:lvl4pPr>
      <a:lvl5pPr marL="2057400" indent="-228600" algn="l">
        <a:lnSpc>
          <a:spcPct val="90000"/>
        </a:lnSpc>
        <a:spcBef>
          <a:spcPts val="500"/>
        </a:spcBef>
        <a:buChar char="•"/>
        <a:defRPr sz="1800">
          <a:solidFill>
            <a:schemeClr val="tx1"/>
          </a:solidFill>
          <a:latin typeface="+mn-lt"/>
          <a:ea typeface="+mn-lt"/>
          <a:cs typeface="+mn-lt"/>
        </a:defRPr>
      </a:lvl5pPr>
      <a:lvl6pPr marL="2514600" indent="-228600" algn="l">
        <a:lnSpc>
          <a:spcPct val="90000"/>
        </a:lnSpc>
        <a:spcBef>
          <a:spcPts val="500"/>
        </a:spcBef>
        <a:buChar char="•"/>
        <a:defRPr sz="1800">
          <a:solidFill>
            <a:schemeClr val="tx1"/>
          </a:solidFill>
          <a:latin typeface="+mn-lt"/>
          <a:ea typeface="+mn-lt"/>
          <a:cs typeface="+mn-lt"/>
        </a:defRPr>
      </a:lvl6pPr>
      <a:lvl7pPr marL="2971800" indent="-228600" algn="l">
        <a:lnSpc>
          <a:spcPct val="90000"/>
        </a:lnSpc>
        <a:spcBef>
          <a:spcPts val="500"/>
        </a:spcBef>
        <a:buChar char="•"/>
        <a:defRPr sz="1800">
          <a:solidFill>
            <a:schemeClr val="tx1"/>
          </a:solidFill>
          <a:latin typeface="+mn-lt"/>
          <a:ea typeface="+mn-lt"/>
          <a:cs typeface="+mn-lt"/>
        </a:defRPr>
      </a:lvl7pPr>
      <a:lvl8pPr marL="3429000" indent="-228600" algn="l">
        <a:lnSpc>
          <a:spcPct val="90000"/>
        </a:lnSpc>
        <a:spcBef>
          <a:spcPts val="500"/>
        </a:spcBef>
        <a:buChar char="•"/>
        <a:defRPr sz="1800">
          <a:solidFill>
            <a:schemeClr val="tx1"/>
          </a:solidFill>
          <a:latin typeface="+mn-lt"/>
          <a:ea typeface="+mn-lt"/>
          <a:cs typeface="+mn-lt"/>
        </a:defRPr>
      </a:lvl8pPr>
      <a:lvl9pPr marL="3886200" indent="-228600" algn="l">
        <a:lnSpc>
          <a:spcPct val="90000"/>
        </a:lnSpc>
        <a:spcBef>
          <a:spcPts val="500"/>
        </a:spcBef>
        <a:buChar char="•"/>
        <a:defRPr sz="1800">
          <a:solidFill>
            <a:schemeClr val="tx1"/>
          </a:solidFill>
          <a:latin typeface="+mn-lt"/>
          <a:ea typeface="+mn-lt"/>
          <a:cs typeface="+mn-lt"/>
        </a:defRPr>
      </a:lvl9pPr>
    </p:bodyStyle>
    <p:otherStyle>
      <a:lvl1pPr marL="0" algn="l">
        <a:buNone/>
        <a:defRPr sz="1800">
          <a:solidFill>
            <a:schemeClr val="tx1"/>
          </a:solidFill>
          <a:latin typeface="+mn-lt"/>
          <a:ea typeface="+mn-lt"/>
          <a:cs typeface="+mn-lt"/>
        </a:defRPr>
      </a:lvl1pPr>
      <a:lvl2pPr marL="457200" algn="l">
        <a:buNone/>
        <a:defRPr sz="1800">
          <a:solidFill>
            <a:schemeClr val="tx1"/>
          </a:solidFill>
          <a:latin typeface="+mn-lt"/>
          <a:ea typeface="+mn-lt"/>
          <a:cs typeface="+mn-lt"/>
        </a:defRPr>
      </a:lvl2pPr>
      <a:lvl3pPr marL="914400" algn="l">
        <a:buNone/>
        <a:defRPr sz="1800">
          <a:solidFill>
            <a:schemeClr val="tx1"/>
          </a:solidFill>
          <a:latin typeface="+mn-lt"/>
          <a:ea typeface="+mn-lt"/>
          <a:cs typeface="+mn-lt"/>
        </a:defRPr>
      </a:lvl3pPr>
      <a:lvl4pPr marL="1371600" algn="l">
        <a:buNone/>
        <a:defRPr sz="1800">
          <a:solidFill>
            <a:schemeClr val="tx1"/>
          </a:solidFill>
          <a:latin typeface="+mn-lt"/>
          <a:ea typeface="+mn-lt"/>
          <a:cs typeface="+mn-lt"/>
        </a:defRPr>
      </a:lvl4pPr>
      <a:lvl5pPr marL="1828800" algn="l">
        <a:buNone/>
        <a:defRPr sz="1800">
          <a:solidFill>
            <a:schemeClr val="tx1"/>
          </a:solidFill>
          <a:latin typeface="+mn-lt"/>
          <a:ea typeface="+mn-lt"/>
          <a:cs typeface="+mn-lt"/>
        </a:defRPr>
      </a:lvl5pPr>
      <a:lvl6pPr marL="2286000" algn="l">
        <a:buNone/>
        <a:defRPr sz="1800">
          <a:solidFill>
            <a:schemeClr val="tx1"/>
          </a:solidFill>
          <a:latin typeface="+mn-lt"/>
          <a:ea typeface="+mn-lt"/>
          <a:cs typeface="+mn-lt"/>
        </a:defRPr>
      </a:lvl6pPr>
      <a:lvl7pPr marL="2743200" algn="l">
        <a:buNone/>
        <a:defRPr sz="1800">
          <a:solidFill>
            <a:schemeClr val="tx1"/>
          </a:solidFill>
          <a:latin typeface="+mn-lt"/>
          <a:ea typeface="+mn-lt"/>
          <a:cs typeface="+mn-lt"/>
        </a:defRPr>
      </a:lvl7pPr>
      <a:lvl8pPr marL="3200400" algn="l">
        <a:buNone/>
        <a:defRPr sz="1800">
          <a:solidFill>
            <a:schemeClr val="tx1"/>
          </a:solidFill>
          <a:latin typeface="+mn-lt"/>
          <a:ea typeface="+mn-lt"/>
          <a:cs typeface="+mn-lt"/>
        </a:defRPr>
      </a:lvl8pPr>
      <a:lvl9pPr marL="3657600" algn="l">
        <a:buNone/>
        <a:defRPr sz="18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D6D600F0-6C5F-49BD-9BEB-24CFC9E3FB70}"/>
              </a:ext>
            </a:extLst>
          </p:cNvPr>
          <p:cNvSpPr>
            <a:spLocks noGrp="1"/>
          </p:cNvSpPr>
          <p:nvPr>
            <p:ph type="title"/>
          </p:nvPr>
        </p:nvSpPr>
        <p:spPr>
          <a:prstGeom prst="rect">
            <a:avLst/>
          </a:prstGeom>
          <a:noFill/>
          <a:ln>
            <a:noFill/>
            <a:prstDash val="solid"/>
          </a:ln>
        </p:spPr>
        <p:txBody>
          <a:bodyPr wrap="square" lIns="0" tIns="0" rIns="0" bIns="0" anchor="t">
            <a:noAutofit/>
          </a:bodyPr>
          <a:lstStyle>
            <a:defPPr algn="ctr">
              <a:defRPr sz="4350" b="1">
                <a:solidFill>
                  <a:srgbClr val="153449"/>
                </a:solidFill>
                <a:latin typeface="Arial"/>
                <a:ea typeface="Arial"/>
                <a:cs typeface="Arial"/>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a:pPr algn="ctr">
              <a:defRPr sz="4350" b="1">
                <a:solidFill>
                  <a:srgbClr val="153449"/>
                </a:solidFill>
                <a:latin typeface="Arial"/>
                <a:ea typeface="Arial"/>
                <a:cs typeface="Arial"/>
              </a:defRPr>
            </a:pPr>
            <a:r>
              <a:rPr sz="4350" b="1">
                <a:solidFill>
                  <a:srgbClr val="153449"/>
                </a:solidFill>
                <a:latin typeface="Arial"/>
                <a:ea typeface="Arial"/>
                <a:cs typeface="Arial"/>
              </a:rPr>
              <a:t>Review purpose</a:t>
            </a:r>
          </a:p>
        </p:txBody>
      </p:sp>
      <p:sp>
        <p:nvSpPr>
          <p:cNvPr id="3" name="Subtitle">
            <a:extLst>
              <a:ext uri="{FF2B5EF4-FFF2-40B4-BE49-F238E27FC236}">
                <a16:creationId xmlns:a16="http://schemas.microsoft.com/office/drawing/2014/main" id="{24AB56E8-B466-4407-A52A-E72C98E3BB92}"/>
              </a:ext>
            </a:extLst>
          </p:cNvPr>
          <p:cNvSpPr>
            <a:spLocks noGrp="1"/>
          </p:cNvSpPr>
          <p:nvPr>
            <p:ph type="subTitle" idx="1"/>
          </p:nvPr>
        </p:nvSpPr>
        <p:spPr>
          <a:prstGeom prst="rect">
            <a:avLst/>
          </a:prstGeom>
          <a:noFill/>
          <a:ln>
            <a:noFill/>
            <a:prstDash val="solid"/>
          </a:ln>
        </p:spPr>
        <p:txBody>
          <a:bodyPr wrap="square" lIns="0" tIns="0" rIns="0" bIns="0" anchor="t">
            <a:noAutofit/>
          </a:bodyPr>
          <a:lstStyle>
            <a:defPPr algn="ctr">
              <a:defRPr sz="2250" b="0">
                <a:solidFill>
                  <a:srgbClr val="243746"/>
                </a:solidFill>
                <a:latin typeface="Arial"/>
                <a:ea typeface="Arial"/>
                <a:cs typeface="Arial"/>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a:pPr algn="ctr">
              <a:defRPr sz="2250" b="0">
                <a:solidFill>
                  <a:srgbClr val="243746"/>
                </a:solidFill>
                <a:latin typeface="Arial"/>
                <a:ea typeface="Arial"/>
                <a:cs typeface="Arial"/>
              </a:defRPr>
            </a:pPr>
            <a:r>
              <a:rPr sz="2250" b="0">
                <a:solidFill>
                  <a:srgbClr val="243746"/>
                </a:solidFill>
                <a:latin typeface="Arial"/>
                <a:ea typeface="Arial"/>
                <a:cs typeface="Arial"/>
              </a:rPr>
              <a:t>Support review for leadership</a:t>
            </a:r>
          </a:p>
          <a:p>
            <a:pPr algn="ctr">
              <a:defRPr sz="2250" b="0">
                <a:solidFill>
                  <a:srgbClr val="243746"/>
                </a:solidFill>
                <a:latin typeface="Arial"/>
                <a:ea typeface="Arial"/>
                <a:cs typeface="Arial"/>
              </a:defRPr>
            </a:pPr>
            <a:r>
              <a:rPr sz="2250" b="0">
                <a:solidFill>
                  <a:srgbClr val="243746"/>
                </a:solidFill>
                <a:latin typeface="Arial"/>
                <a:ea typeface="Arial"/>
                <a:cs typeface="Arial"/>
              </a:rPr>
              <a:t>Ten minutes</a:t>
            </a:r>
          </a:p>
          <a:p>
            <a:pPr algn="ctr">
              <a:defRPr sz="2250" b="0">
                <a:solidFill>
                  <a:srgbClr val="243746"/>
                </a:solidFill>
                <a:latin typeface="Arial"/>
                <a:ea typeface="Arial"/>
                <a:cs typeface="Arial"/>
              </a:defRPr>
            </a:pPr>
            <a:r>
              <a:rPr sz="2250" b="0">
                <a:solidFill>
                  <a:srgbClr val="243746"/>
                </a:solidFill>
                <a:latin typeface="Arial"/>
                <a:ea typeface="Arial"/>
                <a:cs typeface="Arial"/>
              </a:rPr>
              <a:t>Decision: a proposed pilot</a:t>
            </a:r>
          </a:p>
        </p:txBody>
      </p:sp>
      <p:sp>
        <p:nvSpPr>
          <p:cNvPr id="4" name="practice-scope">
            <a:extLst>
              <a:ext uri="{FF2B5EF4-FFF2-40B4-BE49-F238E27FC236}">
                <a16:creationId xmlns:a16="http://schemas.microsoft.com/office/drawing/2014/main" id="{E8AB86EA-3CB1-4D26-BEC1-2630A476BB9D}"/>
              </a:ext>
            </a:extLst>
          </p:cNvPr>
          <p:cNvSpPr>
            <a:spLocks noGrp="1"/>
          </p:cNvSpPr>
          <p:nvPr/>
        </p:nvSpPr>
        <p:spPr>
          <a:xfrm>
            <a:off x="685800" y="5829300"/>
            <a:ext cx="10820400" cy="609600"/>
          </a:xfrm>
          <a:prstGeom prst="rect">
            <a:avLst/>
          </a:prstGeom>
          <a:noFill/>
          <a:ln w="0">
            <a:noFill/>
          </a:ln>
        </p:spPr>
        <p:txBody>
          <a:bodyPr wrap="square" lIns="0" tIns="0" rIns="0" bIns="0" anchor="t">
            <a:noAutofit/>
          </a:bodyPr>
          <a:lstStyle>
            <a:defPPr>
              <a:defRPr sz="1800" b="0">
                <a:solidFill>
                  <a:srgbClr val="596D7B"/>
                </a:solidFill>
                <a:latin typeface="Arial"/>
                <a:ea typeface="Arial"/>
                <a:cs typeface="Arial"/>
              </a:defRPr>
            </a:defPPr>
          </a:lstStyle>
          <a:p>
            <a:pPr>
              <a:defRPr sz="1800" b="0">
                <a:solidFill>
                  <a:srgbClr val="596D7B"/>
                </a:solidFill>
                <a:latin typeface="Arial"/>
                <a:ea typeface="Arial"/>
                <a:cs typeface="Arial"/>
              </a:defRPr>
            </a:pPr>
            <a:r>
              <a:rPr sz="1800" b="0">
                <a:solidFill>
                  <a:srgbClr val="596D7B"/>
                </a:solidFill>
                <a:latin typeface="Arial"/>
                <a:ea typeface="Arial"/>
                <a:cs typeface="Arial"/>
              </a:rPr>
              <a:t>Practice ticket data. Pilot outcomes have not been measured.</a:t>
            </a:r>
          </a:p>
        </p:txBody>
      </p:sp>
    </p:spTree>
    <p:extLst>
      <p:ext uri="{BB962C8B-B14F-4D97-AF65-F5344CB8AC3E}">
        <p14:creationId xmlns:p14="http://schemas.microsoft.com/office/powerpoint/2010/main" val="2132361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placeholder_1">
            <a:extLst>
              <a:ext uri="{FF2B5EF4-FFF2-40B4-BE49-F238E27FC236}">
                <a16:creationId xmlns:a16="http://schemas.microsoft.com/office/drawing/2014/main" id="{56A7EF44-4592-4FAA-BFB7-C997098DBC46}"/>
              </a:ext>
            </a:extLst>
          </p:cNvPr>
          <p:cNvSpPr>
            <a:spLocks noGrp="1"/>
          </p:cNvSpPr>
          <p:nvPr>
            <p:ph type="title"/>
          </p:nvPr>
        </p:nvSpPr>
        <p:spPr>
          <a:prstGeom prst="rect">
            <a:avLst/>
          </a:prstGeom>
        </p:spPr>
        <p:txBody>
          <a:bodyPr wrap="square" lIns="0" tIns="0" rIns="0" bIns="0" anchor="t">
            <a:noAutofit/>
          </a:bodyPr>
          <a:lstStyle>
            <a:defPPr>
              <a:defRPr sz="3300" b="1">
                <a:solidFill>
                  <a:srgbClr val="153449"/>
                </a:solidFill>
                <a:latin typeface="Arial"/>
                <a:ea typeface="Arial"/>
                <a:cs typeface="Arial"/>
              </a:defRPr>
            </a:defPPr>
          </a:lstStyle>
          <a:p>
            <a:pPr>
              <a:defRPr sz="3300" b="1">
                <a:solidFill>
                  <a:srgbClr val="153449"/>
                </a:solidFill>
                <a:latin typeface="Arial"/>
                <a:ea typeface="Arial"/>
                <a:cs typeface="Arial"/>
              </a:defRPr>
            </a:pPr>
            <a:r>
              <a:rPr sz="3300" b="1">
                <a:solidFill>
                  <a:srgbClr val="153449"/>
                </a:solidFill>
                <a:latin typeface="Arial"/>
                <a:ea typeface="Arial"/>
                <a:cs typeface="Arial"/>
              </a:rPr>
              <a:t>Monthly evidence</a:t>
            </a:r>
          </a:p>
        </p:txBody>
      </p:sp>
      <p:graphicFrame>
        <p:nvGraphicFramePr>
          <p:cNvPr id="3" name="Chart" descr="Monthly support tickets: July 1,240, August 1,610, September 1,180 and corrected October 1,200. August is the peak. The vertical axis starts at zero. Jul–Sep totals 4,030 and Jul–Oct totals 5,230. August to October falls by 410 tickets, approximately 25.5% of August. Practice data shows volume only; causes and cost effects are unverified.">
            <a:extLst>
              <a:ext uri="{FF2B5EF4-FFF2-40B4-BE49-F238E27FC236}">
                <a16:creationId xmlns:a16="http://schemas.microsoft.com/office/drawing/2014/main" id="{813F6D0D-8A48-49F1-8938-CEAA85D275D8}"/>
              </a:ext>
            </a:extLst>
          </p:cNvPr>
          <p:cNvGraphicFramePr/>
          <p:nvPr>
            <p:extLst>
              <p:ext uri="{D42A27DB-BD31-4B8C-83A1-F6EECF244321}">
                <p14:modId xmlns:p14="http://schemas.microsoft.com/office/powerpoint/2010/main" val="2724818449"/>
              </p:ext>
            </p:extLst>
          </p:nvPr>
        </p:nvGraphicFramePr>
        <p:xfrm>
          <a:off x="685800" y="1905000"/>
          <a:ext cx="10820400" cy="3505200"/>
        </p:xfrm>
        <a:graphic>
          <a:graphicData uri="http://schemas.openxmlformats.org/drawingml/2006/chart">
            <c:chart xmlns:c="http://schemas.openxmlformats.org/drawingml/2006/chart" xmlns:r="http://schemas.openxmlformats.org/officeDocument/2006/relationships" r:id="rId3"/>
          </a:graphicData>
        </a:graphic>
      </p:graphicFrame>
      <p:sp>
        <p:nvSpPr>
          <p:cNvPr id="4" name="period-totals">
            <a:extLst>
              <a:ext uri="{FF2B5EF4-FFF2-40B4-BE49-F238E27FC236}">
                <a16:creationId xmlns:a16="http://schemas.microsoft.com/office/drawing/2014/main" id="{DB2232B2-B7E6-44B8-B4A5-19A60053533C}"/>
              </a:ext>
            </a:extLst>
          </p:cNvPr>
          <p:cNvSpPr>
            <a:spLocks noGrp="1"/>
          </p:cNvSpPr>
          <p:nvPr/>
        </p:nvSpPr>
        <p:spPr>
          <a:xfrm>
            <a:off x="685800" y="5753100"/>
            <a:ext cx="10820400" cy="361950"/>
          </a:xfrm>
          <a:prstGeom prst="rect">
            <a:avLst/>
          </a:prstGeom>
          <a:noFill/>
          <a:ln w="0">
            <a:noFill/>
          </a:ln>
        </p:spPr>
        <p:txBody>
          <a:bodyPr wrap="square" lIns="0" tIns="0" rIns="0" bIns="0" anchor="t">
            <a:noAutofit/>
          </a:bodyPr>
          <a:lstStyle>
            <a:defPPr>
              <a:defRPr sz="1875" b="0">
                <a:solidFill>
                  <a:srgbClr val="243746"/>
                </a:solidFill>
                <a:latin typeface="Arial"/>
                <a:ea typeface="Arial"/>
                <a:cs typeface="Arial"/>
              </a:defRPr>
            </a:defPPr>
          </a:lstStyle>
          <a:p>
            <a:pPr>
              <a:defRPr sz="1875" b="0">
                <a:solidFill>
                  <a:srgbClr val="243746"/>
                </a:solidFill>
                <a:latin typeface="Arial"/>
                <a:ea typeface="Arial"/>
                <a:cs typeface="Arial"/>
              </a:defRPr>
            </a:pPr>
            <a:r>
              <a:rPr lang="en" sz="1875" dirty="0">
                <a:solidFill>
                  <a:srgbClr val="243746"/>
                </a:solidFill>
                <a:latin typeface="Arial"/>
                <a:ea typeface="Arial"/>
                <a:cs typeface="Arial"/>
              </a:rPr>
              <a:t>Jul–Sep: 4,030 tickets. Jul–Oct: 5,230 tickets.</a:t>
            </a:r>
            <a:endParaRPr sz="1875" b="0" dirty="0">
              <a:solidFill>
                <a:srgbClr val="243746"/>
              </a:solidFill>
              <a:latin typeface="Arial"/>
              <a:ea typeface="Arial"/>
              <a:cs typeface="Arial"/>
            </a:endParaRPr>
          </a:p>
        </p:txBody>
      </p:sp>
      <p:sp>
        <p:nvSpPr>
          <p:cNvPr id="5" name="decline-check">
            <a:extLst>
              <a:ext uri="{FF2B5EF4-FFF2-40B4-BE49-F238E27FC236}">
                <a16:creationId xmlns:a16="http://schemas.microsoft.com/office/drawing/2014/main" id="{AC83AE05-1DBE-4185-8B04-C08908A7A3D2}"/>
              </a:ext>
            </a:extLst>
          </p:cNvPr>
          <p:cNvSpPr>
            <a:spLocks noGrp="1"/>
          </p:cNvSpPr>
          <p:nvPr/>
        </p:nvSpPr>
        <p:spPr>
          <a:xfrm>
            <a:off x="685800" y="6172200"/>
            <a:ext cx="10820400" cy="361950"/>
          </a:xfrm>
          <a:prstGeom prst="rect">
            <a:avLst/>
          </a:prstGeom>
          <a:noFill/>
          <a:ln w="0">
            <a:noFill/>
          </a:ln>
        </p:spPr>
        <p:txBody>
          <a:bodyPr wrap="square" lIns="0" tIns="0" rIns="0" bIns="0" anchor="t">
            <a:noAutofit/>
          </a:bodyPr>
          <a:lstStyle>
            <a:defPPr>
              <a:defRPr sz="1875" b="0">
                <a:solidFill>
                  <a:srgbClr val="596D7B"/>
                </a:solidFill>
                <a:latin typeface="Arial"/>
                <a:ea typeface="Arial"/>
                <a:cs typeface="Arial"/>
              </a:defRPr>
            </a:defPPr>
          </a:lstStyle>
          <a:p>
            <a:pPr>
              <a:defRPr sz="1875" b="0">
                <a:solidFill>
                  <a:srgbClr val="596D7B"/>
                </a:solidFill>
                <a:latin typeface="Arial"/>
                <a:ea typeface="Arial"/>
                <a:cs typeface="Arial"/>
              </a:defRPr>
            </a:pPr>
            <a:r>
              <a:rPr lang="en" sz="1875" dirty="0">
                <a:solidFill>
                  <a:srgbClr val="596D7B"/>
                </a:solidFill>
                <a:latin typeface="Arial"/>
                <a:ea typeface="Arial"/>
                <a:cs typeface="Arial"/>
              </a:rPr>
              <a:t>August to October: 410 fewer tickets (25.5% of August).</a:t>
            </a:r>
            <a:endParaRPr sz="1875" b="0" dirty="0">
              <a:solidFill>
                <a:srgbClr val="596D7B"/>
              </a:solidFill>
              <a:latin typeface="Arial"/>
              <a:ea typeface="Arial"/>
              <a:cs typeface="Arial"/>
            </a:endParaRPr>
          </a:p>
        </p:txBody>
      </p:sp>
    </p:spTree>
    <p:extLst>
      <p:ext uri="{BB962C8B-B14F-4D97-AF65-F5344CB8AC3E}">
        <p14:creationId xmlns:p14="http://schemas.microsoft.com/office/powerpoint/2010/main" val="8968404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placeholder_1">
            <a:extLst>
              <a:ext uri="{FF2B5EF4-FFF2-40B4-BE49-F238E27FC236}">
                <a16:creationId xmlns:a16="http://schemas.microsoft.com/office/drawing/2014/main" id="{66813675-4880-4A9F-BD73-09981CD220D3}"/>
              </a:ext>
            </a:extLst>
          </p:cNvPr>
          <p:cNvSpPr>
            <a:spLocks noGrp="1"/>
          </p:cNvSpPr>
          <p:nvPr>
            <p:ph type="title"/>
          </p:nvPr>
        </p:nvSpPr>
        <p:spPr>
          <a:prstGeom prst="rect">
            <a:avLst/>
          </a:prstGeom>
        </p:spPr>
        <p:txBody>
          <a:bodyPr wrap="square" lIns="0" tIns="0" rIns="0" bIns="0" anchor="t">
            <a:noAutofit/>
          </a:bodyPr>
          <a:lstStyle>
            <a:defPPr>
              <a:defRPr sz="3300" b="1">
                <a:solidFill>
                  <a:srgbClr val="153449"/>
                </a:solidFill>
                <a:latin typeface="Arial"/>
                <a:ea typeface="Arial"/>
                <a:cs typeface="Arial"/>
              </a:defRPr>
            </a:defPPr>
          </a:lstStyle>
          <a:p>
            <a:pPr>
              <a:defRPr sz="3300" b="1">
                <a:solidFill>
                  <a:srgbClr val="153449"/>
                </a:solidFill>
                <a:latin typeface="Arial"/>
                <a:ea typeface="Arial"/>
                <a:cs typeface="Arial"/>
              </a:defRPr>
            </a:pPr>
            <a:r>
              <a:rPr sz="3300" b="1">
                <a:solidFill>
                  <a:srgbClr val="153449"/>
                </a:solidFill>
                <a:latin typeface="Arial"/>
                <a:ea typeface="Arial"/>
                <a:cs typeface="Arial"/>
              </a:rPr>
              <a:t>Interpretation limits</a:t>
            </a:r>
          </a:p>
        </p:txBody>
      </p:sp>
      <p:sp>
        <p:nvSpPr>
          <p:cNvPr id="3" name="placeholder_2">
            <a:extLst>
              <a:ext uri="{FF2B5EF4-FFF2-40B4-BE49-F238E27FC236}">
                <a16:creationId xmlns:a16="http://schemas.microsoft.com/office/drawing/2014/main" id="{08B10E57-7B26-41BE-ABFD-527161E614F1}"/>
              </a:ext>
            </a:extLst>
          </p:cNvPr>
          <p:cNvSpPr>
            <a:spLocks noGrp="1"/>
          </p:cNvSpPr>
          <p:nvPr>
            <p:ph idx="1"/>
          </p:nvPr>
        </p:nvSpPr>
        <p:spPr>
          <a:xfrm>
            <a:off x="685800" y="2000250"/>
            <a:ext cx="10820400" cy="3790950"/>
          </a:xfrm>
          <a:prstGeom prst="rect">
            <a:avLst/>
          </a:prstGeom>
        </p:spPr>
        <p:txBody>
          <a:bodyPr wrap="square" lIns="0" tIns="0" rIns="0" bIns="0" anchor="t">
            <a:noAutofit/>
          </a:bodyPr>
          <a:lstStyle>
            <a:defPPr>
              <a:defRPr sz="2400" b="0">
                <a:solidFill>
                  <a:srgbClr val="243746"/>
                </a:solidFill>
                <a:latin typeface="Arial"/>
                <a:ea typeface="Arial"/>
                <a:cs typeface="Arial"/>
              </a:defRPr>
            </a:defPPr>
          </a:lstStyle>
          <a:p>
            <a:pPr marL="228600" indent="-114300">
              <a:spcAft>
                <a:spcPts val="1200"/>
              </a:spcAft>
              <a:buChar char="•"/>
              <a:defRPr sz="2400" b="0">
                <a:solidFill>
                  <a:srgbClr val="243746"/>
                </a:solidFill>
                <a:latin typeface="Arial"/>
                <a:ea typeface="Arial"/>
                <a:cs typeface="Arial"/>
              </a:defRPr>
            </a:pPr>
            <a:r>
              <a:rPr sz="2400" b="0">
                <a:solidFill>
                  <a:srgbClr val="243746"/>
                </a:solidFill>
                <a:latin typeface="Arial"/>
                <a:ea typeface="Arial"/>
                <a:cs typeface="Arial"/>
              </a:rPr>
              <a:t>Ticket volume declined after August.</a:t>
            </a:r>
          </a:p>
          <a:p>
            <a:pPr marL="228600" indent="-114300">
              <a:spcAft>
                <a:spcPts val="1200"/>
              </a:spcAft>
              <a:buChar char="•"/>
              <a:defRPr sz="2400" b="0">
                <a:solidFill>
                  <a:srgbClr val="243746"/>
                </a:solidFill>
                <a:latin typeface="Arial"/>
                <a:ea typeface="Arial"/>
                <a:cs typeface="Arial"/>
              </a:defRPr>
            </a:pPr>
            <a:r>
              <a:rPr sz="2400" b="0">
                <a:solidFill>
                  <a:srgbClr val="243746"/>
                </a:solidFill>
                <a:latin typeface="Arial"/>
                <a:ea typeface="Arial"/>
                <a:cs typeface="Arial"/>
              </a:rPr>
              <a:t>Causes and cost effects are unverified.</a:t>
            </a:r>
          </a:p>
          <a:p>
            <a:pPr marL="228600" indent="-114300">
              <a:spcAft>
                <a:spcPts val="1200"/>
              </a:spcAft>
              <a:buChar char="•"/>
              <a:defRPr sz="2400" b="0">
                <a:solidFill>
                  <a:srgbClr val="243746"/>
                </a:solidFill>
                <a:latin typeface="Arial"/>
                <a:ea typeface="Arial"/>
                <a:cs typeface="Arial"/>
              </a:defRPr>
            </a:pPr>
            <a:r>
              <a:rPr sz="2400" b="0">
                <a:solidFill>
                  <a:srgbClr val="243746"/>
                </a:solidFill>
                <a:latin typeface="Arial"/>
                <a:ea typeface="Arial"/>
                <a:cs typeface="Arial"/>
              </a:rPr>
              <a:t>No measured savings or staffing costs are supplied.</a:t>
            </a:r>
          </a:p>
        </p:txBody>
      </p:sp>
    </p:spTree>
    <p:extLst>
      <p:ext uri="{BB962C8B-B14F-4D97-AF65-F5344CB8AC3E}">
        <p14:creationId xmlns:p14="http://schemas.microsoft.com/office/powerpoint/2010/main" val="17724781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placeholder_1">
            <a:extLst>
              <a:ext uri="{FF2B5EF4-FFF2-40B4-BE49-F238E27FC236}">
                <a16:creationId xmlns:a16="http://schemas.microsoft.com/office/drawing/2014/main" id="{66813675-4880-4A9F-BD73-09981CD220D3}"/>
              </a:ext>
            </a:extLst>
          </p:cNvPr>
          <p:cNvSpPr>
            <a:spLocks noGrp="1"/>
          </p:cNvSpPr>
          <p:nvPr>
            <p:ph type="title"/>
          </p:nvPr>
        </p:nvSpPr>
        <p:spPr>
          <a:prstGeom prst="rect">
            <a:avLst/>
          </a:prstGeom>
        </p:spPr>
        <p:txBody>
          <a:bodyPr wrap="square" lIns="0" tIns="0" rIns="0" bIns="0" anchor="t">
            <a:noAutofit/>
          </a:bodyPr>
          <a:lstStyle>
            <a:defPPr>
              <a:defRPr sz="3300" b="1">
                <a:solidFill>
                  <a:srgbClr val="153449"/>
                </a:solidFill>
                <a:latin typeface="Arial"/>
                <a:ea typeface="Arial"/>
                <a:cs typeface="Arial"/>
              </a:defRPr>
            </a:defPPr>
          </a:lstStyle>
          <a:p>
            <a:pPr>
              <a:defRPr sz="3300" b="1">
                <a:solidFill>
                  <a:srgbClr val="153449"/>
                </a:solidFill>
                <a:latin typeface="Arial"/>
                <a:ea typeface="Arial"/>
                <a:cs typeface="Arial"/>
              </a:defRPr>
            </a:pPr>
            <a:r>
              <a:rPr sz="3300" b="1">
                <a:solidFill>
                  <a:srgbClr val="153449"/>
                </a:solidFill>
                <a:latin typeface="Arial"/>
                <a:ea typeface="Arial"/>
                <a:cs typeface="Arial"/>
              </a:rPr>
              <a:t>Proposed pilot</a:t>
            </a:r>
          </a:p>
        </p:txBody>
      </p:sp>
      <p:sp>
        <p:nvSpPr>
          <p:cNvPr id="3" name="placeholder_2">
            <a:extLst>
              <a:ext uri="{FF2B5EF4-FFF2-40B4-BE49-F238E27FC236}">
                <a16:creationId xmlns:a16="http://schemas.microsoft.com/office/drawing/2014/main" id="{08B10E57-7B26-41BE-ABFD-527161E614F1}"/>
              </a:ext>
            </a:extLst>
          </p:cNvPr>
          <p:cNvSpPr>
            <a:spLocks noGrp="1"/>
          </p:cNvSpPr>
          <p:nvPr>
            <p:ph idx="1"/>
          </p:nvPr>
        </p:nvSpPr>
        <p:spPr>
          <a:xfrm>
            <a:off x="685800" y="2000250"/>
            <a:ext cx="10820400" cy="3790950"/>
          </a:xfrm>
          <a:prstGeom prst="rect">
            <a:avLst/>
          </a:prstGeom>
        </p:spPr>
        <p:txBody>
          <a:bodyPr wrap="square" lIns="0" tIns="0" rIns="0" bIns="0" anchor="t">
            <a:noAutofit/>
          </a:bodyPr>
          <a:lstStyle>
            <a:defPPr>
              <a:defRPr sz="2400" b="0">
                <a:solidFill>
                  <a:srgbClr val="243746"/>
                </a:solidFill>
                <a:latin typeface="Arial"/>
                <a:ea typeface="Arial"/>
                <a:cs typeface="Arial"/>
              </a:defRPr>
            </a:defPPr>
          </a:lstStyle>
          <a:p>
            <a:pPr marL="228600" indent="-114300">
              <a:spcAft>
                <a:spcPts val="1200"/>
              </a:spcAft>
              <a:buChar char="•"/>
              <a:defRPr sz="2400" b="0">
                <a:solidFill>
                  <a:srgbClr val="243746"/>
                </a:solidFill>
                <a:latin typeface="Arial"/>
                <a:ea typeface="Arial"/>
                <a:cs typeface="Arial"/>
              </a:defRPr>
            </a:pPr>
            <a:r>
              <a:rPr sz="2400" b="0">
                <a:solidFill>
                  <a:srgbClr val="243746"/>
                </a:solidFill>
                <a:latin typeface="Arial"/>
                <a:ea typeface="Arial"/>
                <a:cs typeface="Arial"/>
              </a:rPr>
              <a:t>Owner: Dana</a:t>
            </a:r>
          </a:p>
          <a:p>
            <a:pPr marL="228600" indent="-114300">
              <a:spcAft>
                <a:spcPts val="1200"/>
              </a:spcAft>
              <a:buChar char="•"/>
              <a:defRPr sz="2400" b="0">
                <a:solidFill>
                  <a:srgbClr val="243746"/>
                </a:solidFill>
                <a:latin typeface="Arial"/>
                <a:ea typeface="Arial"/>
                <a:cs typeface="Arial"/>
              </a:defRPr>
            </a:pPr>
            <a:r>
              <a:rPr sz="2400" b="0">
                <a:solidFill>
                  <a:srgbClr val="243746"/>
                </a:solidFill>
                <a:latin typeface="Arial"/>
                <a:ea typeface="Arial"/>
                <a:cs typeface="Arial"/>
              </a:rPr>
              <a:t>Proposed duration: four weeks</a:t>
            </a:r>
          </a:p>
          <a:p>
            <a:pPr marL="228600" indent="-114300">
              <a:spcAft>
                <a:spcPts val="1200"/>
              </a:spcAft>
              <a:buChar char="•"/>
              <a:defRPr sz="2400" b="0">
                <a:solidFill>
                  <a:srgbClr val="243746"/>
                </a:solidFill>
                <a:latin typeface="Arial"/>
                <a:ea typeface="Arial"/>
                <a:cs typeface="Arial"/>
              </a:defRPr>
            </a:pPr>
            <a:r>
              <a:rPr sz="2400" b="0">
                <a:solidFill>
                  <a:srgbClr val="243746"/>
                </a:solidFill>
                <a:latin typeface="Arial"/>
                <a:ea typeface="Arial"/>
                <a:cs typeface="Arial"/>
              </a:rPr>
              <a:t>Weekend rota pilot</a:t>
            </a:r>
          </a:p>
          <a:p>
            <a:pPr marL="228600" indent="-114300">
              <a:spcAft>
                <a:spcPts val="1200"/>
              </a:spcAft>
              <a:buChar char="•"/>
              <a:defRPr sz="2400" b="0">
                <a:solidFill>
                  <a:srgbClr val="243746"/>
                </a:solidFill>
                <a:latin typeface="Arial"/>
                <a:ea typeface="Arial"/>
                <a:cs typeface="Arial"/>
              </a:defRPr>
            </a:pPr>
            <a:r>
              <a:rPr sz="2400" b="0">
                <a:solidFill>
                  <a:srgbClr val="243746"/>
                </a:solidFill>
                <a:latin typeface="Arial"/>
                <a:ea typeface="Arial"/>
                <a:cs typeface="Arial"/>
              </a:rPr>
              <a:t>Two draft self-service articles</a:t>
            </a:r>
          </a:p>
        </p:txBody>
      </p:sp>
    </p:spTree>
    <p:extLst>
      <p:ext uri="{BB962C8B-B14F-4D97-AF65-F5344CB8AC3E}">
        <p14:creationId xmlns:p14="http://schemas.microsoft.com/office/powerpoint/2010/main" val="11791110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placeholder_1">
            <a:extLst>
              <a:ext uri="{FF2B5EF4-FFF2-40B4-BE49-F238E27FC236}">
                <a16:creationId xmlns:a16="http://schemas.microsoft.com/office/drawing/2014/main" id="{66813675-4880-4A9F-BD73-09981CD220D3}"/>
              </a:ext>
            </a:extLst>
          </p:cNvPr>
          <p:cNvSpPr>
            <a:spLocks noGrp="1"/>
          </p:cNvSpPr>
          <p:nvPr>
            <p:ph type="title"/>
          </p:nvPr>
        </p:nvSpPr>
        <p:spPr>
          <a:prstGeom prst="rect">
            <a:avLst/>
          </a:prstGeom>
        </p:spPr>
        <p:txBody>
          <a:bodyPr wrap="square" lIns="0" tIns="0" rIns="0" bIns="0" anchor="t">
            <a:noAutofit/>
          </a:bodyPr>
          <a:lstStyle>
            <a:defPPr>
              <a:defRPr sz="3300" b="1">
                <a:solidFill>
                  <a:srgbClr val="153449"/>
                </a:solidFill>
                <a:latin typeface="Arial"/>
                <a:ea typeface="Arial"/>
                <a:cs typeface="Arial"/>
              </a:defRPr>
            </a:defPPr>
          </a:lstStyle>
          <a:p>
            <a:pPr>
              <a:defRPr sz="3300" b="1">
                <a:solidFill>
                  <a:srgbClr val="153449"/>
                </a:solidFill>
                <a:latin typeface="Arial"/>
                <a:ea typeface="Arial"/>
                <a:cs typeface="Arial"/>
              </a:defRPr>
            </a:pPr>
            <a:r>
              <a:rPr sz="3300" b="1">
                <a:solidFill>
                  <a:srgbClr val="153449"/>
                </a:solidFill>
                <a:latin typeface="Arial"/>
                <a:ea typeface="Arial"/>
                <a:cs typeface="Arial"/>
              </a:rPr>
              <a:t>Measurement plan</a:t>
            </a:r>
          </a:p>
        </p:txBody>
      </p:sp>
      <p:sp>
        <p:nvSpPr>
          <p:cNvPr id="3" name="placeholder_2">
            <a:extLst>
              <a:ext uri="{FF2B5EF4-FFF2-40B4-BE49-F238E27FC236}">
                <a16:creationId xmlns:a16="http://schemas.microsoft.com/office/drawing/2014/main" id="{08B10E57-7B26-41BE-ABFD-527161E614F1}"/>
              </a:ext>
            </a:extLst>
          </p:cNvPr>
          <p:cNvSpPr>
            <a:spLocks noGrp="1"/>
          </p:cNvSpPr>
          <p:nvPr>
            <p:ph idx="1"/>
          </p:nvPr>
        </p:nvSpPr>
        <p:spPr>
          <a:xfrm>
            <a:off x="685800" y="2000250"/>
            <a:ext cx="10820400" cy="3790950"/>
          </a:xfrm>
          <a:prstGeom prst="rect">
            <a:avLst/>
          </a:prstGeom>
        </p:spPr>
        <p:txBody>
          <a:bodyPr wrap="square" lIns="0" tIns="0" rIns="0" bIns="0" anchor="t">
            <a:noAutofit/>
          </a:bodyPr>
          <a:lstStyle>
            <a:defPPr>
              <a:defRPr sz="2400" b="0">
                <a:solidFill>
                  <a:srgbClr val="243746"/>
                </a:solidFill>
                <a:latin typeface="Arial"/>
                <a:ea typeface="Arial"/>
                <a:cs typeface="Arial"/>
              </a:defRPr>
            </a:defPPr>
          </a:lstStyle>
          <a:p>
            <a:pPr marL="228600" indent="-114300">
              <a:spcAft>
                <a:spcPts val="1200"/>
              </a:spcAft>
              <a:buChar char="•"/>
              <a:defRPr sz="2400" b="0">
                <a:solidFill>
                  <a:srgbClr val="243746"/>
                </a:solidFill>
                <a:latin typeface="Arial"/>
                <a:ea typeface="Arial"/>
                <a:cs typeface="Arial"/>
              </a:defRPr>
            </a:pPr>
            <a:r>
              <a:rPr sz="2400" b="0">
                <a:solidFill>
                  <a:srgbClr val="243746"/>
                </a:solidFill>
                <a:latin typeface="Arial"/>
                <a:ea typeface="Arial"/>
                <a:cs typeface="Arial"/>
              </a:rPr>
              <a:t>Weekly ticket volume</a:t>
            </a:r>
          </a:p>
          <a:p>
            <a:pPr marL="228600" indent="-114300">
              <a:spcAft>
                <a:spcPts val="1200"/>
              </a:spcAft>
              <a:buChar char="•"/>
              <a:defRPr sz="2400" b="0">
                <a:solidFill>
                  <a:srgbClr val="243746"/>
                </a:solidFill>
                <a:latin typeface="Arial"/>
                <a:ea typeface="Arial"/>
                <a:cs typeface="Arial"/>
              </a:defRPr>
            </a:pPr>
            <a:r>
              <a:rPr sz="2400" b="0">
                <a:solidFill>
                  <a:srgbClr val="243746"/>
                </a:solidFill>
                <a:latin typeface="Arial"/>
                <a:ea typeface="Arial"/>
                <a:cs typeface="Arial"/>
              </a:rPr>
              <a:t>Repeat-contact rate</a:t>
            </a:r>
          </a:p>
          <a:p>
            <a:pPr marL="228600" indent="-114300">
              <a:spcAft>
                <a:spcPts val="1200"/>
              </a:spcAft>
              <a:buChar char="•"/>
              <a:defRPr sz="2400" b="0">
                <a:solidFill>
                  <a:srgbClr val="243746"/>
                </a:solidFill>
                <a:latin typeface="Arial"/>
                <a:ea typeface="Arial"/>
                <a:cs typeface="Arial"/>
              </a:defRPr>
            </a:pPr>
            <a:r>
              <a:rPr sz="2400" b="0">
                <a:solidFill>
                  <a:srgbClr val="243746"/>
                </a:solidFill>
                <a:latin typeface="Arial"/>
                <a:ea typeface="Arial"/>
                <a:cs typeface="Arial"/>
              </a:rPr>
              <a:t>Coverage observations</a:t>
            </a:r>
          </a:p>
        </p:txBody>
      </p:sp>
      <p:sp>
        <p:nvSpPr>
          <p:cNvPr id="4" name="measurement-status">
            <a:extLst>
              <a:ext uri="{FF2B5EF4-FFF2-40B4-BE49-F238E27FC236}">
                <a16:creationId xmlns:a16="http://schemas.microsoft.com/office/drawing/2014/main" id="{7F80884F-5A44-40E7-82DC-21756F0A9416}"/>
              </a:ext>
            </a:extLst>
          </p:cNvPr>
          <p:cNvSpPr>
            <a:spLocks noGrp="1"/>
          </p:cNvSpPr>
          <p:nvPr/>
        </p:nvSpPr>
        <p:spPr>
          <a:xfrm>
            <a:off x="685800" y="5829300"/>
            <a:ext cx="10820400" cy="609600"/>
          </a:xfrm>
          <a:prstGeom prst="rect">
            <a:avLst/>
          </a:prstGeom>
          <a:noFill/>
          <a:ln w="0">
            <a:noFill/>
          </a:ln>
        </p:spPr>
        <p:txBody>
          <a:bodyPr wrap="square" lIns="0" tIns="0" rIns="0" bIns="0" anchor="t">
            <a:noAutofit/>
          </a:bodyPr>
          <a:lstStyle>
            <a:defPPr>
              <a:defRPr sz="1800" b="0">
                <a:solidFill>
                  <a:srgbClr val="596D7B"/>
                </a:solidFill>
                <a:latin typeface="Arial"/>
                <a:ea typeface="Arial"/>
                <a:cs typeface="Arial"/>
              </a:defRPr>
            </a:defPPr>
          </a:lstStyle>
          <a:p>
            <a:pPr>
              <a:defRPr sz="1800" b="0">
                <a:solidFill>
                  <a:srgbClr val="596D7B"/>
                </a:solidFill>
                <a:latin typeface="Arial"/>
                <a:ea typeface="Arial"/>
                <a:cs typeface="Arial"/>
              </a:defRPr>
            </a:pPr>
            <a:r>
              <a:rPr sz="1800" b="0">
                <a:solidFill>
                  <a:srgbClr val="596D7B"/>
                </a:solidFill>
                <a:latin typeface="Arial"/>
                <a:ea typeface="Arial"/>
                <a:cs typeface="Arial"/>
              </a:rPr>
              <a:t>Proposed measures for the pilot</a:t>
            </a:r>
          </a:p>
        </p:txBody>
      </p:sp>
    </p:spTree>
    <p:extLst>
      <p:ext uri="{BB962C8B-B14F-4D97-AF65-F5344CB8AC3E}">
        <p14:creationId xmlns:p14="http://schemas.microsoft.com/office/powerpoint/2010/main" val="14274601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placeholder_1">
            <a:extLst>
              <a:ext uri="{FF2B5EF4-FFF2-40B4-BE49-F238E27FC236}">
                <a16:creationId xmlns:a16="http://schemas.microsoft.com/office/drawing/2014/main" id="{66813675-4880-4A9F-BD73-09981CD220D3}"/>
              </a:ext>
            </a:extLst>
          </p:cNvPr>
          <p:cNvSpPr>
            <a:spLocks noGrp="1"/>
          </p:cNvSpPr>
          <p:nvPr>
            <p:ph type="title"/>
          </p:nvPr>
        </p:nvSpPr>
        <p:spPr>
          <a:prstGeom prst="rect">
            <a:avLst/>
          </a:prstGeom>
        </p:spPr>
        <p:txBody>
          <a:bodyPr wrap="square" lIns="0" tIns="0" rIns="0" bIns="0" anchor="t">
            <a:noAutofit/>
          </a:bodyPr>
          <a:lstStyle>
            <a:defPPr>
              <a:defRPr sz="3300" b="1">
                <a:solidFill>
                  <a:srgbClr val="153449"/>
                </a:solidFill>
                <a:latin typeface="Arial"/>
                <a:ea typeface="Arial"/>
                <a:cs typeface="Arial"/>
              </a:defRPr>
            </a:defPPr>
          </a:lstStyle>
          <a:p>
            <a:pPr>
              <a:defRPr sz="3300" b="1">
                <a:solidFill>
                  <a:srgbClr val="153449"/>
                </a:solidFill>
                <a:latin typeface="Arial"/>
                <a:ea typeface="Arial"/>
                <a:cs typeface="Arial"/>
              </a:defRPr>
            </a:pPr>
            <a:r>
              <a:rPr sz="3300" b="1">
                <a:solidFill>
                  <a:srgbClr val="153449"/>
                </a:solidFill>
                <a:latin typeface="Arial"/>
                <a:ea typeface="Arial"/>
                <a:cs typeface="Arial"/>
              </a:rPr>
              <a:t>Decision requested</a:t>
            </a:r>
          </a:p>
        </p:txBody>
      </p:sp>
      <p:sp>
        <p:nvSpPr>
          <p:cNvPr id="3" name="placeholder_2">
            <a:extLst>
              <a:ext uri="{FF2B5EF4-FFF2-40B4-BE49-F238E27FC236}">
                <a16:creationId xmlns:a16="http://schemas.microsoft.com/office/drawing/2014/main" id="{08B10E57-7B26-41BE-ABFD-527161E614F1}"/>
              </a:ext>
            </a:extLst>
          </p:cNvPr>
          <p:cNvSpPr>
            <a:spLocks noGrp="1"/>
          </p:cNvSpPr>
          <p:nvPr>
            <p:ph idx="1"/>
          </p:nvPr>
        </p:nvSpPr>
        <p:spPr>
          <a:xfrm>
            <a:off x="685800" y="2000250"/>
            <a:ext cx="10820400" cy="3790950"/>
          </a:xfrm>
          <a:prstGeom prst="rect">
            <a:avLst/>
          </a:prstGeom>
        </p:spPr>
        <p:txBody>
          <a:bodyPr wrap="square" lIns="0" tIns="0" rIns="0" bIns="0" anchor="t">
            <a:noAutofit/>
          </a:bodyPr>
          <a:lstStyle>
            <a:defPPr>
              <a:defRPr sz="2400" b="0">
                <a:solidFill>
                  <a:srgbClr val="243746"/>
                </a:solidFill>
                <a:latin typeface="Arial"/>
                <a:ea typeface="Arial"/>
                <a:cs typeface="Arial"/>
              </a:defRPr>
            </a:defPPr>
          </a:lstStyle>
          <a:p>
            <a:pPr marL="228600" indent="-114300">
              <a:spcAft>
                <a:spcPts val="1200"/>
              </a:spcAft>
              <a:buChar char="•"/>
              <a:defRPr sz="2400" b="0">
                <a:solidFill>
                  <a:srgbClr val="243746"/>
                </a:solidFill>
                <a:latin typeface="Arial"/>
                <a:ea typeface="Arial"/>
                <a:cs typeface="Arial"/>
              </a:defRPr>
            </a:pPr>
            <a:r>
              <a:rPr sz="2400" b="0">
                <a:solidFill>
                  <a:srgbClr val="243746"/>
                </a:solidFill>
                <a:latin typeface="Arial"/>
                <a:ea typeface="Arial"/>
                <a:cs typeface="Arial"/>
              </a:rPr>
              <a:t>Approval requested to run the pilot</a:t>
            </a:r>
          </a:p>
          <a:p>
            <a:pPr marL="228600" indent="-114300">
              <a:spcAft>
                <a:spcPts val="1200"/>
              </a:spcAft>
              <a:buChar char="•"/>
              <a:defRPr sz="2400" b="0">
                <a:solidFill>
                  <a:srgbClr val="243746"/>
                </a:solidFill>
                <a:latin typeface="Arial"/>
                <a:ea typeface="Arial"/>
                <a:cs typeface="Arial"/>
              </a:defRPr>
            </a:pPr>
            <a:r>
              <a:rPr sz="2400" b="0">
                <a:solidFill>
                  <a:srgbClr val="243746"/>
                </a:solidFill>
                <a:latin typeface="Arial"/>
                <a:ea typeface="Arial"/>
                <a:cs typeface="Arial"/>
              </a:rPr>
              <a:t>Dana owns the proposed work</a:t>
            </a:r>
          </a:p>
          <a:p>
            <a:pPr marL="228600" indent="-114300">
              <a:spcAft>
                <a:spcPts val="1200"/>
              </a:spcAft>
              <a:buChar char="•"/>
              <a:defRPr sz="2400" b="0">
                <a:solidFill>
                  <a:srgbClr val="243746"/>
                </a:solidFill>
                <a:latin typeface="Arial"/>
                <a:ea typeface="Arial"/>
                <a:cs typeface="Arial"/>
              </a:defRPr>
            </a:pPr>
            <a:r>
              <a:rPr sz="2400" b="0">
                <a:solidFill>
                  <a:srgbClr val="243746"/>
                </a:solidFill>
                <a:latin typeface="Arial"/>
                <a:ea typeface="Arial"/>
                <a:cs typeface="Arial"/>
              </a:rPr>
              <a:t>Four weeks for the weekend rota and two draft articles</a:t>
            </a:r>
          </a:p>
        </p:txBody>
      </p:sp>
    </p:spTree>
    <p:extLst>
      <p:ext uri="{BB962C8B-B14F-4D97-AF65-F5344CB8AC3E}">
        <p14:creationId xmlns:p14="http://schemas.microsoft.com/office/powerpoint/2010/main" val="1515231377"/>
      </p:ext>
    </p:extLst>
  </p:cSld>
  <p:clrMapOvr>
    <a:masterClrMapping/>
  </p:clrMapOvr>
</p:sld>
</file>

<file path=ppt/theme/theme1.xml><?xml version="1.0" encoding="utf-8"?>
<a:theme xmlns:a="http://schemas.openxmlformats.org/drawingml/2006/main" name="ChatGPT">
  <a:themeElements>
    <a:clrScheme name="ZZGCopilot practice">
      <a:dk1>
        <a:srgbClr val="000000"/>
      </a:dk1>
      <a:lt1>
        <a:srgbClr val="FFFFFF"/>
      </a:lt1>
      <a:dk2>
        <a:srgbClr val="153449"/>
      </a:dk2>
      <a:lt2>
        <a:srgbClr val="E5EBEF"/>
      </a:lt2>
      <a:accent1>
        <a:srgbClr val="2563EB"/>
      </a:accent1>
      <a:accent2>
        <a:srgbClr val="0F766E"/>
      </a:accent2>
      <a:accent3>
        <a:srgbClr val="D97706"/>
      </a:accent3>
      <a:accent4>
        <a:srgbClr val="9AAAB5"/>
      </a:accent4>
      <a:accent5>
        <a:srgbClr val="7C3AED"/>
      </a:accent5>
      <a:accent6>
        <a:srgbClr val="475569"/>
      </a:accent6>
      <a:hlink>
        <a:srgbClr val="2563EB"/>
      </a:hlink>
      <a:folHlink>
        <a:srgbClr val="7C3AED"/>
      </a:folHlink>
    </a:clrScheme>
    <a:fontScheme name="">
      <a:majorFont>
        <a:latin typeface="Arial"/>
        <a:ea typeface=""/>
        <a:cs typeface=""/>
      </a:majorFont>
      <a:minorFont>
        <a:latin typeface="Arial"/>
        <a:ea typeface=""/>
        <a:cs typeface=""/>
      </a:minorFont>
    </a:fontScheme>
    <a:fmtScheme name="ZZGCopilot practice">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ChatGPT">
  <a:themeElements>
    <a:clrScheme name="ZZGCopilot practice">
      <a:dk1>
        <a:srgbClr val="000000"/>
      </a:dk1>
      <a:lt1>
        <a:srgbClr val="FFFFFF"/>
      </a:lt1>
      <a:dk2>
        <a:srgbClr val="153449"/>
      </a:dk2>
      <a:lt2>
        <a:srgbClr val="E5EBEF"/>
      </a:lt2>
      <a:accent1>
        <a:srgbClr val="2563EB"/>
      </a:accent1>
      <a:accent2>
        <a:srgbClr val="0F766E"/>
      </a:accent2>
      <a:accent3>
        <a:srgbClr val="D97706"/>
      </a:accent3>
      <a:accent4>
        <a:srgbClr val="9AAAB5"/>
      </a:accent4>
      <a:accent5>
        <a:srgbClr val="7C3AED"/>
      </a:accent5>
      <a:accent6>
        <a:srgbClr val="475569"/>
      </a:accent6>
      <a:hlink>
        <a:srgbClr val="2563EB"/>
      </a:hlink>
      <a:folHlink>
        <a:srgbClr val="7C3AED"/>
      </a:folHlink>
    </a:clrScheme>
    <a:fontScheme name="">
      <a:majorFont>
        <a:latin typeface="Arial"/>
        <a:ea typeface=""/>
        <a:cs typeface=""/>
      </a:majorFont>
      <a:minorFont>
        <a:latin typeface="Arial"/>
        <a:ea typeface=""/>
        <a:cs typeface=""/>
      </a:minorFont>
    </a:fontScheme>
    <a:fmtScheme name="ZZGCopilot practice">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TotalTime>
  <Words>583</Words>
  <Application>Microsoft Macintosh PowerPoint</Application>
  <DocSecurity>0</DocSecurity>
  <PresentationFormat>宽屏</PresentationFormat>
  <Paragraphs>70</Paragraphs>
  <Slides>6</Slides>
  <Notes>6</Notes>
  <HiddenSlides>0</HiddenSlides>
  <MMClips>0</MMClips>
  <ScaleCrop>false</ScaleCrop>
  <HeadingPairs>
    <vt:vector size="6" baseType="variant">
      <vt:variant>
        <vt:lpstr>已用的字体</vt:lpstr>
      </vt:variant>
      <vt:variant>
        <vt:i4>1</vt:i4>
      </vt:variant>
      <vt:variant>
        <vt:lpstr>主题</vt:lpstr>
      </vt:variant>
      <vt:variant>
        <vt:i4>1</vt:i4>
      </vt:variant>
      <vt:variant>
        <vt:lpstr>幻灯片标题</vt:lpstr>
      </vt:variant>
      <vt:variant>
        <vt:i4>6</vt:i4>
      </vt:variant>
    </vt:vector>
  </HeadingPairs>
  <TitlesOfParts>
    <vt:vector size="8" baseType="lpstr">
      <vt:lpstr>Arial</vt:lpstr>
      <vt:lpstr>ChatGPT</vt:lpstr>
      <vt:lpstr>Review purpose</vt:lpstr>
      <vt:lpstr>Monthly evidence</vt:lpstr>
      <vt:lpstr>Interpretation limits</vt:lpstr>
      <vt:lpstr>Proposed pilot</vt:lpstr>
      <vt:lpstr>Measurement plan</vt:lpstr>
      <vt:lpstr>Decision requested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Walnut Exporter</dc:creator>
  <cp:lastModifiedBy>tylor zzg</cp:lastModifiedBy>
  <cp:revision>3</cp:revision>
  <dcterms:created xsi:type="dcterms:W3CDTF">2026-10-14T14:35:26Z</dcterms:created>
  <dcterms:modified xsi:type="dcterms:W3CDTF">2026-10-18T06:08:18Z</dcterms:modified>
</cp:coreProperties>
</file>