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26b0a2fd8e4655" /><Relationship Type="http://schemas.openxmlformats.org/officeDocument/2006/relationships/extended-properties" Target="/docProps/app.xml" Id="R08bcd14bf3444513" /><Relationship Type="http://schemas.openxmlformats.org/officeDocument/2006/relationships/officeDocument" Target="/ppt/presentation.xml" Id="R89e1a34fa98f45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319e53cde04b42"/>
  </p:sldMasterIdLst>
  <p:notesMasterIdLst>
    <p:notesMasterId xmlns:r="http://schemas.openxmlformats.org/officeDocument/2006/relationships" r:id="R4addb56e57eb4806"/>
  </p:notesMasterIdLst>
  <p:sldIdLst>
    <p:sldId xmlns:r="http://schemas.openxmlformats.org/officeDocument/2006/relationships" id="256" r:id="Rdcb3a26380594189"/>
    <p:sldId xmlns:r="http://schemas.openxmlformats.org/officeDocument/2006/relationships" id="257" r:id="R2f8773ce818049d9"/>
    <p:sldId xmlns:r="http://schemas.openxmlformats.org/officeDocument/2006/relationships" id="258" r:id="Rd42a3dc1d6e846dc"/>
    <p:sldId xmlns:r="http://schemas.openxmlformats.org/officeDocument/2006/relationships" id="259" r:id="R04f601781f72413d"/>
    <p:sldId xmlns:r="http://schemas.openxmlformats.org/officeDocument/2006/relationships" id="260" r:id="Rbe78d322562f4a89"/>
    <p:sldId xmlns:r="http://schemas.openxmlformats.org/officeDocument/2006/relationships" id="261" r:id="R15072f0ec9ec4c51"/>
  </p:sldIdLst>
  <p:sldSz cx="12192000" cy="6858000"/>
  <p:notesSz cx="6858000" cy="9144000"/>
  <p:extLst>
    <p:ext uri="{521415D9-36F7-43E2-AB2F-B90AF26B5E84}">
      <p14:sectionLst xmlns:p14="http://schemas.microsoft.com/office/powerpoint/2010/main">
        <p14:section name="Context" id="{14142CDD-076E-50BC-9D39-3106129048C4}">
          <p14:sldIdLst>
            <p14:sldId id="256"/>
            <p14:sldId id="257"/>
          </p14:sldIdLst>
        </p14:section>
        <p14:section name="Results" id="{64E5AB60-6595-5771-A8DE-92A512D72423}">
          <p14:sldIdLst>
            <p14:sldId id="258"/>
            <p14:sldId id="259"/>
            <p14:sldId id="260"/>
          </p14:sldIdLst>
        </p14:section>
        <p14:section name="Next steps" id="{CC19A960-FD03-5DAF-8BFA-6010A169D50B}">
          <p14:sldIdLst>
            <p14:sldId id="261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b49294ad984e71" /><Relationship Type="http://schemas.openxmlformats.org/officeDocument/2006/relationships/slideMaster" Target="/ppt/slideMasters/slideMaster1.xml" Id="R1b319e53cde04b42" /><Relationship Type="http://schemas.openxmlformats.org/officeDocument/2006/relationships/notesMaster" Target="/ppt/notesMasters/notesMaster1.xml" Id="R4addb56e57eb4806" /><Relationship Type="http://schemas.openxmlformats.org/officeDocument/2006/relationships/presProps" Target="/ppt/presProps.xml" Id="Rcef68b370d91457a" /><Relationship Type="http://schemas.openxmlformats.org/officeDocument/2006/relationships/tableStyles" Target="/ppt/tableStyles.xml" Id="R361b5d4e085d49f8" /><Relationship Type="http://schemas.openxmlformats.org/officeDocument/2006/relationships/slide" Target="/ppt/slides/slide1.xml" Id="Rdcb3a26380594189" /><Relationship Type="http://schemas.openxmlformats.org/officeDocument/2006/relationships/slide" Target="/ppt/slides/slide2.xml" Id="R2f8773ce818049d9" /><Relationship Type="http://schemas.openxmlformats.org/officeDocument/2006/relationships/slide" Target="/ppt/slides/slide3.xml" Id="Rd42a3dc1d6e846dc" /><Relationship Type="http://schemas.openxmlformats.org/officeDocument/2006/relationships/slide" Target="/ppt/slides/slide4.xml" Id="R04f601781f72413d" /><Relationship Type="http://schemas.openxmlformats.org/officeDocument/2006/relationships/slide" Target="/ppt/slides/slide5.xml" Id="Rbe78d322562f4a89" /><Relationship Type="http://schemas.openxmlformats.org/officeDocument/2006/relationships/slide" Target="/ppt/slides/slide6.xml" Id="R15072f0ec9ec4c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7cef5193df4f3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b033aa75eb48e8" /><Relationship Type="http://schemas.openxmlformats.org/officeDocument/2006/relationships/notesMaster" Target="/ppt/notesMasters/notesMaster1.xml" Id="Rafbae775355648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e3d75817a7494d" /><Relationship Type="http://schemas.openxmlformats.org/officeDocument/2006/relationships/notesMaster" Target="/ppt/notesMasters/notesMaster1.xml" Id="R8fc13de0e43348c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c2fdfa8c5644b4" /><Relationship Type="http://schemas.openxmlformats.org/officeDocument/2006/relationships/notesMaster" Target="/ppt/notesMasters/notesMaster1.xml" Id="R0be7e87d03ce44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7270f38dad4609" /><Relationship Type="http://schemas.openxmlformats.org/officeDocument/2006/relationships/notesMaster" Target="/ppt/notesMasters/notesMaster1.xml" Id="R317c791c620049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f32e53d9d24c64" /><Relationship Type="http://schemas.openxmlformats.org/officeDocument/2006/relationships/notesMaster" Target="/ppt/notesMasters/notesMaster1.xml" Id="R875b9e0e47d348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144793e51ed4d96" /><Relationship Type="http://schemas.openxmlformats.org/officeDocument/2006/relationships/notesMaster" Target="/ppt/notesMasters/notesMaster1.xml" Id="R25c869fffb89473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support review.</a:t>
            </a:r>
          </a:p>
          <a:p xmlns:a="http://schemas.openxmlformats.org/drawingml/2006/main">
            <a:r>
              <a:t>Q3 totals 4,030 tickets.</a:t>
            </a:r>
          </a:p>
          <a:p xmlns:a="http://schemas.openxmlformats.org/drawingml/2006/main">
            <a:r>
              <a:t>October extends the chart beyond Q3.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title is a hypothesis.</a:t>
            </a:r>
          </a:p>
          <a:p xmlns:a="http://schemas.openxmlformats.org/drawingml/2006/main">
            <a:r>
              <a:t>The practice data contains no response-time series.</a:t>
            </a:r>
          </a:p>
          <a:p xmlns:a="http://schemas.openxmlformats.org/drawingml/2006/main">
            <a:r>
              <a:t>Avoid presenting it as a measured improvement.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August is the peak at 1,610 tickets.</a:t>
            </a:r>
          </a:p>
          <a:p xmlns:a="http://schemas.openxmlformats.org/drawingml/2006/main">
            <a:r>
              <a:t>September and October follow the peak with lower volumes.</a:t>
            </a:r>
          </a:p>
          <a:p xmlns:a="http://schemas.openxmlformats.org/drawingml/2006/main">
            <a:r>
              <a:t>The decline is 560 tickets, approximately 34.8% of August.</a:t>
            </a:r>
          </a:p>
          <a:p xmlns:a="http://schemas.openxmlformats.org/drawingml/2006/main">
            <a:r>
              <a:t>Q3 totals 4,030. All four months total 5,080.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  <a:p xmlns:a="http://schemas.openxmlformats.org/drawingml/2006/main">
            <a:br/>
            <a:r>
              <a:t>Microsoft: https://support.microsoft.com/en-us/powerpoint/change-the-data-in-an-existing-chart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title describes a practice hypothesis.</a:t>
            </a:r>
          </a:p>
          <a:p xmlns:a="http://schemas.openxmlformats.org/drawingml/2006/main">
            <a:r>
              <a:t>Ticket totals do not measure repeat contacts.</a:t>
            </a:r>
          </a:p>
          <a:p xmlns:a="http://schemas.openxmlformats.org/drawingml/2006/main">
            <a:r>
              <a:t>The effect of the articles needs separate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exact values in the reference table.</a:t>
            </a:r>
          </a:p>
          <a:p xmlns:a="http://schemas.openxmlformats.org/drawingml/2006/main">
            <a:r>
              <a:t>The four-month data and Q3 have different totals.</a:t>
            </a:r>
          </a:p>
          <a:p xmlns:a="http://schemas.openxmlformats.org/drawingml/2006/main">
            <a:r>
              <a:t>Agree what evidence is needed for the staffing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the team to agree the proposed next steps.</a:t>
            </a:r>
          </a:p>
          <a:p xmlns:a="http://schemas.openxmlformats.org/drawingml/2006/main">
            <a:r>
              <a:t>The rota and articles have no measured outcomes yet.</a:t>
            </a:r>
          </a:p>
          <a:p xmlns:a="http://schemas.openxmlformats.org/drawingml/2006/main">
            <a:r>
              <a:t>Rehearse the request using these short cues.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c9695e22a5469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30e625f18d408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562693cae4408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4da8854a9444a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f7dbb6b90b487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9a26d33baa438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4fbbd32cc0404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24901a4d9b4792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6d6f8e5912466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25F59DE-7A49-465B-AD8D-69B16F9BA8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2C0411F-8A68-432C-AE2E-5CD10F3CA7E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A18E112-451A-49F0-8AE4-A3864D0868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2D9BEA1-C5A9-4BCE-8CB3-313EB6F2D5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D96B7A5-B028-456D-9B8A-F44045B6B9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0EC365B-9CEF-499B-95E4-CA2C982B63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CFDDADE-88BF-449D-9D08-F2F04D77DE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B6A223E-A166-424D-BBC1-D55710D8795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2ED7114-D8B1-4A33-815F-FE28AD2BBE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3F100A0-880D-4314-9618-8981FFDBA5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3BC2FF17-AB2E-4F35-BB10-52DA588D0DE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409700"/>
            <a:ext cx="10820400" cy="1619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B190911-E55B-431C-8CB9-45EF378FAFB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371850"/>
            <a:ext cx="10820400" cy="1657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8.xml><?xml version="1.0" encoding="utf-8"?>
<p:sldLayout xmlns:p="http://schemas.openxmlformats.org/presentationml/2006/main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7893C2D-D369-474F-8DD7-3CDC0F78BE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14350"/>
            <a:ext cx="10820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5DAE89F-5A0B-41FC-9409-4941C02EAF4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85800" y="2000250"/>
            <a:ext cx="10820400" cy="3790950"/>
          </a:xfrm>
          <a:prstGeom xmlns:a="http://schemas.openxmlformats.org/drawingml/2006/main" prst="rect">
            <a:avLst/>
          </a:prstGeom>
        </p:spPr>
      </p:sp>
    </p:spTree>
  </p:cSld>
</p:sldLayout>
</file>

<file path=ppt/slideLayouts/slideLayout9.xml><?xml version="1.0" encoding="utf-8"?>
<p:sldLayout xmlns:p="http://schemas.openxmlformats.org/presentationml/2006/main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4BDCA4C1-FA20-4858-8AD5-2688F90A4A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14350"/>
            <a:ext cx="10820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0619fd7a3d4ce6" /><Relationship Type="http://schemas.openxmlformats.org/officeDocument/2006/relationships/slideLayout" Target="/ppt/slideLayouts/slideLayout1.xml" Id="R8d979cef05e3451a" /><Relationship Type="http://schemas.openxmlformats.org/officeDocument/2006/relationships/slideLayout" Target="/ppt/slideLayouts/slideLayout2.xml" Id="R7e7f9b494a684ea3" /><Relationship Type="http://schemas.openxmlformats.org/officeDocument/2006/relationships/slideLayout" Target="/ppt/slideLayouts/slideLayout3.xml" Id="R033daa3206fb4896" /><Relationship Type="http://schemas.openxmlformats.org/officeDocument/2006/relationships/slideLayout" Target="/ppt/slideLayouts/slideLayout4.xml" Id="R4a311ce2de9642e2" /><Relationship Type="http://schemas.openxmlformats.org/officeDocument/2006/relationships/slideLayout" Target="/ppt/slideLayouts/slideLayout5.xml" Id="R6c6c560cfa404b29" /><Relationship Type="http://schemas.openxmlformats.org/officeDocument/2006/relationships/slideLayout" Target="/ppt/slideLayouts/slideLayout6.xml" Id="Rfcc8d41456064575" /><Relationship Type="http://schemas.openxmlformats.org/officeDocument/2006/relationships/slideLayout" Target="/ppt/slideLayouts/slideLayout7.xml" Id="Ra099a8d6ca554a75" /><Relationship Type="http://schemas.openxmlformats.org/officeDocument/2006/relationships/slideLayout" Target="/ppt/slideLayouts/slideLayout8.xml" Id="Rc23416df75284a5f" /><Relationship Type="http://schemas.openxmlformats.org/officeDocument/2006/relationships/slideLayout" Target="/ppt/slideLayouts/slideLayout9.xml" Id="R3654e0e93a594f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979cef05e3451a"/>
    <p:sldLayoutId xmlns:r="http://schemas.openxmlformats.org/officeDocument/2006/relationships" id="2147483650" r:id="R7e7f9b494a684ea3"/>
    <p:sldLayoutId xmlns:r="http://schemas.openxmlformats.org/officeDocument/2006/relationships" id="2147483651" r:id="R033daa3206fb4896"/>
    <p:sldLayoutId xmlns:r="http://schemas.openxmlformats.org/officeDocument/2006/relationships" id="2147483652" r:id="R4a311ce2de9642e2"/>
    <p:sldLayoutId xmlns:r="http://schemas.openxmlformats.org/officeDocument/2006/relationships" id="2147483653" r:id="R6c6c560cfa404b29"/>
    <p:sldLayoutId xmlns:r="http://schemas.openxmlformats.org/officeDocument/2006/relationships" id="2147483654" r:id="Rfcc8d41456064575"/>
    <p:sldLayoutId xmlns:r="http://schemas.openxmlformats.org/officeDocument/2006/relationships" id="2147483655" r:id="Ra099a8d6ca554a75"/>
    <p:sldLayoutId xmlns:r="http://schemas.openxmlformats.org/officeDocument/2006/relationships" id="2147483656" r:id="Rc23416df75284a5f"/>
    <p:sldLayoutId xmlns:r="http://schemas.openxmlformats.org/officeDocument/2006/relationships" id="2147483657" r:id="R3654e0e93a594f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d3b986100741fd" /><Relationship Type="http://schemas.openxmlformats.org/officeDocument/2006/relationships/notesSlide" Target="/ppt/notesSlides/notesSlide1.xml" Id="R3a9d515af97745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87e7d7e210494b22" /><Relationship Type="http://schemas.openxmlformats.org/officeDocument/2006/relationships/notesSlide" Target="/ppt/notesSlides/notesSlide2.xml" Id="R8903c7bf6844402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103d55e184804c46" /><Relationship Type="http://schemas.openxmlformats.org/officeDocument/2006/relationships/chart" Target="/ppt/slides/charts/chart1.xml" Id="Rf8ca7cb4a34245cd" /><Relationship Type="http://schemas.openxmlformats.org/officeDocument/2006/relationships/notesSlide" Target="/ppt/notesSlides/notesSlide3.xml" Id="Rf3532a4f18ec49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456ab620c81a43d2" /><Relationship Type="http://schemas.openxmlformats.org/officeDocument/2006/relationships/notesSlide" Target="/ppt/notesSlides/notesSlide4.xml" Id="R4dbb7bed51474c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07d89181d88a49a8" /><Relationship Type="http://schemas.openxmlformats.org/officeDocument/2006/relationships/notesSlide" Target="/ppt/notesSlides/notesSlide5.xml" Id="R6cbae2e1efb04a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3208bdd5e1024533" /><Relationship Type="http://schemas.openxmlformats.org/officeDocument/2006/relationships/notesSlide" Target="/ppt/notesSlides/notesSlide6.xml" Id="R497340e1f3f343e3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Tickets</c:v>
          </c:tx>
          <c:spPr>
            <a:solidFill xmlns:a="http://schemas.openxmlformats.org/drawingml/2006/main">
              <a:srgbClr val="9AAAB5"/>
            </a:solidFill>
            <a:ln xmlns:a="http://schemas.openxmlformats.org/drawingml/2006/main" w="0">
              <a:noFill/>
              <a:prstDash val="solid"/>
            </a:ln>
          </c:spPr>
          <c:invertIfNegative val="0"/>
          <c:dPt>
            <c:idx val="1"/>
            <c:invertIfNegative val="0"/>
            <c:spPr>
              <a:solidFill xmlns:a="http://schemas.openxmlformats.org/drawingml/2006/main">
                <a:srgbClr val="2563EB"/>
              </a:solidFill>
              <a:ln xmlns:a="http://schemas.openxmlformats.org/drawingml/2006/main" w="0">
                <a:noFill/>
                <a:prstDash val="solid"/>
              </a:ln>
            </c:spPr>
          </c:dPt>
          <c:cat>
            <c:strRef>
              <c:f>'Chart Data'!$A$2:$A$5</c:f>
              <c:strCache>
                <c:ptCount val="4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</c:strCache>
            </c:strRef>
          </c:cat>
          <c:val>
            <c:numRef>
              <c:f>'Chart Data'!$B$2:$B$5</c:f>
              <c:numCache>
                <c:formatCode>#,##0</c:formatCode>
                <c:ptCount val="4"/>
                <c:pt idx="0">
                  <c:v>1240</c:v>
                </c:pt>
                <c:pt idx="1">
                  <c:v>1610</c:v>
                </c:pt>
                <c:pt idx="2">
                  <c:v>1180</c:v>
                </c:pt>
                <c:pt idx="3">
                  <c:v>1050</c:v>
                </c:pt>
              </c:numCache>
            </c:numRef>
          </c:val>
        </c:ser>
        <c:dLbls>
          <c:numFmt formatCode="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243746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9AAAB5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2000"/>
          <c:min val="0"/>
        </c:scaling>
        <c:delete val="0"/>
        <c:axPos val="l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800">
                    <a:solidFill>
                      <a:srgbClr val="243746"/>
                    </a:solidFill>
                    <a:latin typeface="Arial"/>
                    <a:ea typeface="Arial"/>
                    <a:cs typeface="Arial"/>
                  </a:rPr>
                  <a:t>Tickets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solidFill>
                    <a:srgbClr val="243746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#,##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96D7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500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25F59DE-7A49-465B-AD8D-69B16F9BA8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35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>
            <a:pPr algn="ctr">
              <a:defRPr sz="435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Q3 Customer Support Review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D2C0411F-8A68-432C-AE2E-5CD10F3CA7E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Practice leadership review</a:t>
            </a:r>
          </a:p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Ten minutes</a:t>
            </a:r>
          </a:p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Q3 with an October follow-up</a:t>
            </a:r>
          </a:p>
        </p:txBody>
      </p:sp>
      <p:sp>
        <p:nvSpPr>
          <p:cNvPr id="4" name="practice-scope">
            <a:extLst xmlns:a="http://schemas.openxmlformats.org/drawingml/2006/main">
              <a:ext uri="{FF2B5EF4-FFF2-40B4-BE49-F238E27FC236}">
                <a16:creationId xmlns:a16="http://schemas.microsoft.com/office/drawing/2014/main" id="{3CC906F5-D892-43C9-B832-5DDB6E3F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D7B"/>
                </a:solidFill>
                <a:latin typeface="Arial"/>
                <a:ea typeface="Arial"/>
                <a:cs typeface="Arial"/>
              </a:rPr>
              <a:t>Practice data. Slides 2 and 4 contain hypotheses for layout practice.</a:t>
            </a:r>
          </a:p>
        </p:txBody>
      </p:sp>
    </p:spTree>
    <p:extLst>
      <p:ext uri="{BB962C8B-B14F-4D97-AF65-F5344CB8AC3E}">
        <p14:creationId xmlns:p14="http://schemas.microsoft.com/office/powerpoint/2010/main" val="11874806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7893C2D-D369-474F-8DD7-3CDC0F78BE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Response times improved in every region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5DAE89F-5A0B-41FC-9409-4941C02EAF4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Hypothesis for layout practice</a:t>
            </a:r>
          </a:p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The brief supplies no measured response-time series.</a:t>
            </a:r>
          </a:p>
        </p:txBody>
      </p:sp>
    </p:spTree>
    <p:extLst>
      <p:ext uri="{BB962C8B-B14F-4D97-AF65-F5344CB8AC3E}">
        <p14:creationId xmlns:p14="http://schemas.microsoft.com/office/powerpoint/2010/main" val="13443639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4BDCA4C1-FA20-4858-8AD5-2688F90A4A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Ticket volume fell steadily after the August peak</a:t>
            </a:r>
          </a:p>
        </p:txBody>
      </p:sp>
      <p:graphicFrame>
        <p:nvGraphicFramePr>
          <p:cNvPr id="3" name="Chart" descr="Monthly support tickets: July 1,240, August 1,610, September 1,180 and October 1,050. August is the peak, highlighted in blue. The vertical axis starts at zero. Jul–Sep totals 4,030 tickets; Jul–Oct totals 5,080. The fall from August to October is 560 tickets, approximately 34.8% of August. Practice data shows volume only; causes and cost effects are unverified.">
            <a:extLst xmlns:a="http://schemas.openxmlformats.org/drawingml/2006/main">
              <a:ext uri="{FF2B5EF4-FFF2-40B4-BE49-F238E27FC236}">
                <a16:creationId xmlns:a16="http://schemas.microsoft.com/office/drawing/2014/main" id="{0FC0483E-FF02-4A93-9576-CDDF1D0312F1}"/>
              </a:ext>
            </a:extLst>
          </p:cNvPr>
          <p:cNvGraphicFramePr/>
          <p:nvPr/>
        </p:nvGraphicFramePr>
        <p:xfrm>
          <a:off xmlns:a="http://schemas.openxmlformats.org/drawingml/2006/main" x="685800" y="1905000"/>
          <a:ext xmlns:a="http://schemas.openxmlformats.org/drawingml/2006/main" cx="10820400" cy="35052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8ca7cb4a34245cd"/>
          </a:graphicData>
        </a:graphic>
      </p:graphicFrame>
      <p:sp>
        <p:nvSpPr>
          <p:cNvPr id="4" name="period-totals">
            <a:extLst xmlns:a="http://schemas.openxmlformats.org/drawingml/2006/main">
              <a:ext uri="{FF2B5EF4-FFF2-40B4-BE49-F238E27FC236}">
                <a16:creationId xmlns:a16="http://schemas.microsoft.com/office/drawing/2014/main" id="{682CDD7A-3981-4182-B349-59D03615C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5310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Jul–Sep: 4,030 tickets. Jul–Oct: 5,080 tickets.</a:t>
            </a:r>
          </a:p>
        </p:txBody>
      </p:sp>
      <p:sp>
        <p:nvSpPr>
          <p:cNvPr id="5" name="decline-check">
            <a:extLst xmlns:a="http://schemas.openxmlformats.org/drawingml/2006/main">
              <a:ext uri="{FF2B5EF4-FFF2-40B4-BE49-F238E27FC236}">
                <a16:creationId xmlns:a16="http://schemas.microsoft.com/office/drawing/2014/main" id="{B2401DD6-3FFB-4568-9D41-41CC42ED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7220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7B"/>
                </a:solidFill>
                <a:latin typeface="Arial"/>
                <a:ea typeface="Arial"/>
                <a:cs typeface="Arial"/>
              </a:rPr>
              <a:t>August to October: 560 fewer tickets (34.8% of August).</a:t>
            </a:r>
          </a:p>
        </p:txBody>
      </p:sp>
    </p:spTree>
    <p:extLst>
      <p:ext uri="{BB962C8B-B14F-4D97-AF65-F5344CB8AC3E}">
        <p14:creationId xmlns:p14="http://schemas.microsoft.com/office/powerpoint/2010/main" val="1316434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7893C2D-D369-474F-8DD7-3CDC0F78BE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Self-service articles reduced repeat tickets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5DAE89F-5A0B-41FC-9409-4941C02EAF4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Hypothesis for layout practice</a:t>
            </a:r>
          </a:p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The brief supplies no measured repeat-contact experiment.</a:t>
            </a:r>
          </a:p>
        </p:txBody>
      </p:sp>
    </p:spTree>
    <p:extLst>
      <p:ext uri="{BB962C8B-B14F-4D97-AF65-F5344CB8AC3E}">
        <p14:creationId xmlns:p14="http://schemas.microsoft.com/office/powerpoint/2010/main" val="12107533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7893C2D-D369-474F-8DD7-3CDC0F78BE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Weekend staffing gap remains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5DAE89F-5A0B-41FC-9409-4941C02EAF4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85800" y="2305050"/>
            <a:ext cx="5238750" cy="2667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Question for the team</a:t>
            </a:r>
          </a:p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What weekend coverage does the rota need?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C91B84-18F1-4D5E-AD7B-DDCC4ACE6304}"/>
              </a:ext>
            </a:extLst>
          </p:cNvPr>
          <p:cNvGraphicFramePr/>
          <p:nvPr/>
        </p:nvGraphicFramePr>
        <p:xfrm>
          <a:off xmlns:a="http://schemas.openxmlformats.org/drawingml/2006/main" x="6572250" y="2286000"/>
          <a:ext xmlns:a="http://schemas.openxmlformats.org/drawingml/2006/main" cx="4686300" cy="29051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343150"/>
                <a:gridCol w="2343150"/>
              </a:tblGrid>
              <a:tr h="5810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Month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BD5DC"/>
                      </a:solidFill>
                      <a:prstDash val="solid"/>
                    </a:lnL>
                    <a:lnR w="9525">
                      <a:solidFill>
                        <a:srgbClr val="CBD5DC"/>
                      </a:solidFill>
                      <a:prstDash val="solid"/>
                    </a:lnR>
                    <a:lnT w="9525">
                      <a:solidFill>
                        <a:srgbClr val="CBD5DC"/>
                      </a:solidFill>
                      <a:prstDash val="solid"/>
                    </a:lnT>
                    <a:lnB w="9525">
                      <a:solidFill>
                        <a:srgbClr val="CBD5DC"/>
                      </a:solidFill>
                      <a:prstDash val="solid"/>
                    </a:lnB>
                    <a:solidFill>
                      <a:srgbClr val="15344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Tickets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5DC"/>
                      </a:solidFill>
                      <a:prstDash val="solid"/>
                    </a:lnR>
                    <a:lnT w="9525">
                      <a:solidFill>
                        <a:srgbClr val="CBD5DC"/>
                      </a:solidFill>
                      <a:prstDash val="solid"/>
                    </a:lnT>
                    <a:lnB w="9525">
                      <a:solidFill>
                        <a:srgbClr val="CBD5DC"/>
                      </a:solidFill>
                      <a:prstDash val="solid"/>
                    </a:lnB>
                    <a:solidFill>
                      <a:srgbClr val="153449"/>
                    </a:solidFill>
                  </a:tcPr>
                </a:tc>
              </a:tr>
              <a:tr h="5810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43746"/>
                          </a:solidFill>
                          <a:latin typeface="Arial"/>
                          <a:ea typeface="Arial"/>
                          <a:cs typeface="Arial"/>
                        </a:rPr>
                        <a:t>Jul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BD5DC"/>
                      </a:solidFill>
                      <a:prstDash val="solid"/>
                    </a:lnL>
                    <a:lnR w="9525">
                      <a:solidFill>
                        <a:srgbClr val="CBD5DC"/>
                      </a:solidFill>
                      <a:prstDash val="solid"/>
                    </a:lnR>
                    <a:lnB w="9525">
                      <a:solidFill>
                        <a:srgbClr val="CBD5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43746"/>
                          </a:solidFill>
                          <a:latin typeface="Arial"/>
                          <a:ea typeface="Arial"/>
                          <a:cs typeface="Arial"/>
                        </a:rPr>
                        <a:t>1,240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5DC"/>
                      </a:solidFill>
                      <a:prstDash val="solid"/>
                    </a:lnR>
                    <a:lnB w="9525">
                      <a:solidFill>
                        <a:srgbClr val="CBD5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43746"/>
                          </a:solidFill>
                          <a:latin typeface="Arial"/>
                          <a:ea typeface="Arial"/>
                          <a:cs typeface="Arial"/>
                        </a:rPr>
                        <a:t>Aug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BD5DC"/>
                      </a:solidFill>
                      <a:prstDash val="solid"/>
                    </a:lnL>
                    <a:lnR w="9525">
                      <a:solidFill>
                        <a:srgbClr val="CBD5DC"/>
                      </a:solidFill>
                      <a:prstDash val="solid"/>
                    </a:lnR>
                    <a:lnB w="9525">
                      <a:solidFill>
                        <a:srgbClr val="CBD5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43746"/>
                          </a:solidFill>
                          <a:latin typeface="Arial"/>
                          <a:ea typeface="Arial"/>
                          <a:cs typeface="Arial"/>
                        </a:rPr>
                        <a:t>1,610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5DC"/>
                      </a:solidFill>
                      <a:prstDash val="solid"/>
                    </a:lnR>
                    <a:lnB w="9525">
                      <a:solidFill>
                        <a:srgbClr val="CBD5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43746"/>
                          </a:solidFill>
                          <a:latin typeface="Arial"/>
                          <a:ea typeface="Arial"/>
                          <a:cs typeface="Arial"/>
                        </a:rPr>
                        <a:t>Sep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BD5DC"/>
                      </a:solidFill>
                      <a:prstDash val="solid"/>
                    </a:lnL>
                    <a:lnR w="9525">
                      <a:solidFill>
                        <a:srgbClr val="CBD5DC"/>
                      </a:solidFill>
                      <a:prstDash val="solid"/>
                    </a:lnR>
                    <a:lnB w="9525">
                      <a:solidFill>
                        <a:srgbClr val="CBD5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43746"/>
                          </a:solidFill>
                          <a:latin typeface="Arial"/>
                          <a:ea typeface="Arial"/>
                          <a:cs typeface="Arial"/>
                        </a:rPr>
                        <a:t>1,180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5DC"/>
                      </a:solidFill>
                      <a:prstDash val="solid"/>
                    </a:lnR>
                    <a:lnB w="9525">
                      <a:solidFill>
                        <a:srgbClr val="CBD5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43746"/>
                          </a:solidFill>
                          <a:latin typeface="Arial"/>
                          <a:ea typeface="Arial"/>
                          <a:cs typeface="Arial"/>
                        </a:rPr>
                        <a:t>Oct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BD5DC"/>
                      </a:solidFill>
                      <a:prstDash val="solid"/>
                    </a:lnL>
                    <a:lnR w="9525">
                      <a:solidFill>
                        <a:srgbClr val="CBD5DC"/>
                      </a:solidFill>
                      <a:prstDash val="solid"/>
                    </a:lnR>
                    <a:lnB w="9525">
                      <a:solidFill>
                        <a:srgbClr val="CBD5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43746"/>
                          </a:solidFill>
                          <a:latin typeface="Arial"/>
                          <a:ea typeface="Arial"/>
                          <a:cs typeface="Arial"/>
                        </a:rPr>
                        <a:t>1,050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5DC"/>
                      </a:solidFill>
                      <a:prstDash val="solid"/>
                    </a:lnR>
                    <a:lnB w="9525">
                      <a:solidFill>
                        <a:srgbClr val="CBD5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period-note">
            <a:extLst xmlns:a="http://schemas.openxmlformats.org/drawingml/2006/main">
              <a:ext uri="{FF2B5EF4-FFF2-40B4-BE49-F238E27FC236}">
                <a16:creationId xmlns:a16="http://schemas.microsoft.com/office/drawing/2014/main" id="{414B9DA7-956F-4D65-8030-C23D0938F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524500"/>
            <a:ext cx="46863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D7B"/>
                </a:solidFill>
                <a:latin typeface="Arial"/>
                <a:ea typeface="Arial"/>
                <a:cs typeface="Arial"/>
              </a:rPr>
              <a:t>Reference values include October. Q3 ends in September.</a:t>
            </a:r>
          </a:p>
        </p:txBody>
      </p:sp>
    </p:spTree>
    <p:extLst>
      <p:ext uri="{BB962C8B-B14F-4D97-AF65-F5344CB8AC3E}">
        <p14:creationId xmlns:p14="http://schemas.microsoft.com/office/powerpoint/2010/main" val="10584194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7893C2D-D369-474F-8DD7-3CDC0F78BE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Next steps: weekend rota and two new articles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5DAE89F-5A0B-41FC-9409-4941C02EAF4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Proposed next steps</a:t>
            </a:r>
          </a:p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Weekend rota</a:t>
            </a:r>
          </a:p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Two new self-service articles</a:t>
            </a:r>
          </a:p>
        </p:txBody>
      </p:sp>
    </p:spTree>
    <p:extLst>
      <p:ext uri="{BB962C8B-B14F-4D97-AF65-F5344CB8AC3E}">
        <p14:creationId xmlns:p14="http://schemas.microsoft.com/office/powerpoint/2010/main" val="676847294"/>
      </p:ext>
    </p:extLst>
  </p:cSld>
</p:sld>
</file>

<file path=ppt/theme/theme1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2026-10-14T14:35:22.5890000Z</dcterms:created>
  <dcterms:modified xsi:type="dcterms:W3CDTF">2026-10-14T14:35:22.5890000Z</dcterms:modified>
</coreProperties>
</file>